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312" r:id="rId2"/>
    <p:sldId id="330" r:id="rId3"/>
    <p:sldId id="331" r:id="rId4"/>
    <p:sldId id="333" r:id="rId5"/>
    <p:sldId id="285" r:id="rId6"/>
    <p:sldId id="339" r:id="rId7"/>
    <p:sldId id="337" r:id="rId8"/>
    <p:sldId id="338" r:id="rId9"/>
    <p:sldId id="324" r:id="rId10"/>
    <p:sldId id="325" r:id="rId11"/>
    <p:sldId id="319" r:id="rId12"/>
    <p:sldId id="328" r:id="rId13"/>
    <p:sldId id="341" r:id="rId14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BFA1E"/>
    <a:srgbClr val="F5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5E3837-BD4F-465B-9885-CDF288417B2D}">
  <a:tblStyle styleId="{855E3837-BD4F-465B-9885-CDF288417B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08" autoAdjust="0"/>
  </p:normalViewPr>
  <p:slideViewPr>
    <p:cSldViewPr snapToGrid="0">
      <p:cViewPr>
        <p:scale>
          <a:sx n="90" d="100"/>
          <a:sy n="90" d="100"/>
        </p:scale>
        <p:origin x="-162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1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6-дневная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26-44A7-AA01-277D874626CF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26-44A7-AA01-277D874626CF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26-44A7-AA01-277D874626CF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26-44A7-AA01-277D874626CF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26-44A7-AA01-277D874626CF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26-44A7-AA01-277D874626CF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26-44A7-AA01-277D874626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26</c:v>
                </c:pt>
                <c:pt idx="2">
                  <c:v>32</c:v>
                </c:pt>
                <c:pt idx="3">
                  <c:v>33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6-44A7-AA01-277D874626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5-дневная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21</c:v>
                </c:pt>
                <c:pt idx="1">
                  <c:v>23</c:v>
                </c:pt>
                <c:pt idx="2">
                  <c:v>29</c:v>
                </c:pt>
                <c:pt idx="3">
                  <c:v>30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26-44A7-AA01-277D874626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26-44A7-AA01-277D87462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15232"/>
        <c:axId val="135377408"/>
      </c:barChart>
      <c:catAx>
        <c:axId val="612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77408"/>
        <c:crosses val="autoZero"/>
        <c:auto val="1"/>
        <c:lblAlgn val="ctr"/>
        <c:lblOffset val="100"/>
        <c:noMultiLvlLbl val="0"/>
      </c:catAx>
      <c:valAx>
        <c:axId val="1353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31458870088321"/>
          <c:y val="0.88193094200469335"/>
          <c:w val="0.39474130628481652"/>
          <c:h val="8.9997900188983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FBE5-860A-4060-9A8F-DA621B76CA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25F0D-58CA-4972-9B0E-658029A32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0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6722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75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8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1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35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23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jgfG9KUyeftGJVgZ1SRRKS6NhaFAFT0-sHFvWEePPJizTqw/viewform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2442668"/>
            <a:ext cx="6575729" cy="1480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algn="ctr"/>
            <a:r>
              <a:rPr lang="ru-RU" sz="2800" dirty="0" smtClean="0">
                <a:solidFill>
                  <a:srgbClr val="FFFF00"/>
                </a:solidFill>
              </a:rPr>
              <a:t>Родительское </a:t>
            </a:r>
            <a:r>
              <a:rPr lang="ru-RU" sz="2800" dirty="0" smtClean="0">
                <a:solidFill>
                  <a:srgbClr val="FFFF00"/>
                </a:solidFill>
              </a:rPr>
              <a:t>собрание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/>
              <a:t>«Планирование </a:t>
            </a:r>
            <a:r>
              <a:rPr lang="ru-RU" sz="2800" dirty="0"/>
              <a:t>учебной </a:t>
            </a:r>
            <a:r>
              <a:rPr lang="ru-RU" sz="2800" dirty="0" smtClean="0"/>
              <a:t>деятельности </a:t>
            </a:r>
            <a:br>
              <a:rPr lang="ru-RU" sz="2800" dirty="0" smtClean="0"/>
            </a:br>
            <a:r>
              <a:rPr lang="ru-RU" sz="2800" dirty="0" smtClean="0"/>
              <a:t>МБОУ </a:t>
            </a:r>
            <a:r>
              <a:rPr lang="ru-RU" sz="2800" dirty="0"/>
              <a:t>СОШ №3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2023-2024 </a:t>
            </a:r>
            <a:r>
              <a:rPr lang="ru-RU" sz="2800" dirty="0"/>
              <a:t>учебный </a:t>
            </a:r>
            <a:r>
              <a:rPr lang="ru-RU" sz="2800" dirty="0" smtClean="0"/>
              <a:t>год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(9-11 классы)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pic>
        <p:nvPicPr>
          <p:cNvPr id="4" name="Picture 8" descr="ÐÐ°ÑÑÐ¸Ð½ÐºÐ¸ Ð¿Ð¾ Ð·Ð°Ð¿ÑÐ¾ÑÑ ÑÐ¾Ñ â3 ÑÑÑÐ³Ñ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41" y="2493898"/>
            <a:ext cx="1497981" cy="149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Внеурочная деятельность</a:t>
            </a:r>
            <a:br>
              <a:rPr lang="ru-RU" dirty="0"/>
            </a:br>
            <a:r>
              <a:rPr lang="ru-RU" dirty="0"/>
              <a:t>при 5 / 6 – </a:t>
            </a:r>
            <a:r>
              <a:rPr lang="ru-RU" dirty="0" smtClean="0"/>
              <a:t>дневной </a:t>
            </a:r>
            <a:r>
              <a:rPr lang="ru-RU" dirty="0"/>
              <a:t>учебной неделе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CC7777-EE90-4F22-A8F4-D390C4575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69183"/>
              </p:ext>
            </p:extLst>
          </p:nvPr>
        </p:nvGraphicFramePr>
        <p:xfrm>
          <a:off x="2590799" y="1516011"/>
          <a:ext cx="4426051" cy="1676400"/>
        </p:xfrm>
        <a:graphic>
          <a:graphicData uri="http://schemas.openxmlformats.org/drawingml/2006/table">
            <a:tbl>
              <a:tblPr firstRow="1" bandRow="1">
                <a:tableStyleId>{855E3837-BD4F-465B-9885-CDF288417B2D}</a:tableStyleId>
              </a:tblPr>
              <a:tblGrid>
                <a:gridCol w="1857376"/>
                <a:gridCol w="866775"/>
                <a:gridCol w="857250"/>
                <a:gridCol w="844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– 4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 – 9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10,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11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4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 на внеурочную деятельность на каждый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2-х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3-х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4-х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On\Desktop\image011-1-720x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53" y="3238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n\Desktop\image014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87" y="320407"/>
            <a:ext cx="2304039" cy="23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On\Desktop\image035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792" y="2948853"/>
            <a:ext cx="1895681" cy="20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On\Desktop\image1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301751"/>
            <a:ext cx="1853925" cy="13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On\Desktop\image1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3190999"/>
            <a:ext cx="3227070" cy="15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8AB5A-21C1-48B6-9C5B-08031178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Мероприятия по планированию учебной деятельности на </a:t>
            </a:r>
            <a:r>
              <a:rPr lang="ru-RU" sz="1800" dirty="0" smtClean="0"/>
              <a:t>2023-2024 </a:t>
            </a:r>
            <a:r>
              <a:rPr lang="ru-RU" sz="1800" dirty="0"/>
              <a:t>учебный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26C9D0-E69F-4DE0-8839-E487651A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899" y="1370354"/>
            <a:ext cx="7160820" cy="2809771"/>
          </a:xfrm>
        </p:spPr>
        <p:txBody>
          <a:bodyPr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Классные </a:t>
            </a:r>
            <a:r>
              <a:rPr lang="ru-RU" sz="1400" b="1" dirty="0">
                <a:solidFill>
                  <a:srgbClr val="FF0000"/>
                </a:solidFill>
              </a:rPr>
              <a:t>родительские собрания 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ru-RU" sz="1400" b="1" u="sng" dirty="0" smtClean="0">
                <a:solidFill>
                  <a:srgbClr val="FF0000"/>
                </a:solidFill>
              </a:rPr>
              <a:t>19.04.2023 – 29.04.2023)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«</a:t>
            </a:r>
            <a:r>
              <a:rPr lang="ru-RU" sz="1400" dirty="0"/>
              <a:t>Планирование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</a:t>
            </a:r>
            <a:r>
              <a:rPr lang="ru-RU" sz="1400" dirty="0" smtClean="0"/>
              <a:t>.».</a:t>
            </a:r>
            <a:endParaRPr lang="ru-RU" sz="1400" dirty="0"/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Организация </a:t>
            </a:r>
            <a:r>
              <a:rPr lang="ru-RU" sz="1400" b="1" dirty="0">
                <a:solidFill>
                  <a:srgbClr val="FF0000"/>
                </a:solidFill>
              </a:rPr>
              <a:t>опроса родителей учащихся </a:t>
            </a:r>
            <a:r>
              <a:rPr lang="ru-RU" sz="1400" dirty="0"/>
              <a:t>о длительности учебной </a:t>
            </a:r>
            <a:r>
              <a:rPr lang="ru-RU" sz="1400" dirty="0" smtClean="0"/>
              <a:t>недели с </a:t>
            </a:r>
            <a:r>
              <a:rPr lang="ru-RU" sz="1400" dirty="0"/>
              <a:t>целью планирования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уч.г.(</a:t>
            </a:r>
            <a:r>
              <a:rPr lang="ru-RU" sz="1400" dirty="0" err="1"/>
              <a:t>гугл</a:t>
            </a:r>
            <a:r>
              <a:rPr lang="ru-RU" sz="1400" dirty="0"/>
              <a:t>-опрос в период </a:t>
            </a:r>
            <a:r>
              <a:rPr lang="ru-RU" sz="1400" b="1" dirty="0">
                <a:solidFill>
                  <a:srgbClr val="FF0000"/>
                </a:solidFill>
              </a:rPr>
              <a:t>с </a:t>
            </a:r>
            <a:r>
              <a:rPr lang="ru-RU" sz="1400" b="1" dirty="0" smtClean="0">
                <a:solidFill>
                  <a:srgbClr val="FF0000"/>
                </a:solidFill>
              </a:rPr>
              <a:t>24.04.23 </a:t>
            </a:r>
            <a:r>
              <a:rPr lang="ru-RU" sz="1400" b="1" dirty="0">
                <a:solidFill>
                  <a:srgbClr val="FF0000"/>
                </a:solidFill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</a:rPr>
              <a:t>29.04.23</a:t>
            </a:r>
            <a:r>
              <a:rPr lang="ru-RU" sz="1400" dirty="0" smtClean="0"/>
              <a:t>).</a:t>
            </a:r>
            <a:endParaRPr lang="ru-RU" sz="1400" dirty="0"/>
          </a:p>
          <a:p>
            <a:pPr lvl="0" algn="just"/>
            <a:r>
              <a:rPr lang="ru-RU" sz="1400" b="1" dirty="0">
                <a:solidFill>
                  <a:srgbClr val="FF0000"/>
                </a:solidFill>
              </a:rPr>
              <a:t>Мониторинг </a:t>
            </a:r>
            <a:r>
              <a:rPr lang="ru-RU" sz="1400" b="1" dirty="0" smtClean="0">
                <a:solidFill>
                  <a:srgbClr val="FF0000"/>
                </a:solidFill>
              </a:rPr>
              <a:t>участия </a:t>
            </a:r>
            <a:r>
              <a:rPr lang="ru-RU" sz="1400" dirty="0" smtClean="0"/>
              <a:t>родителей </a:t>
            </a:r>
            <a:r>
              <a:rPr lang="ru-RU" sz="1400" dirty="0"/>
              <a:t>в </a:t>
            </a:r>
            <a:r>
              <a:rPr lang="ru-RU" sz="1400" dirty="0" err="1" smtClean="0"/>
              <a:t>гугл</a:t>
            </a:r>
            <a:r>
              <a:rPr lang="ru-RU" sz="1400" dirty="0" smtClean="0"/>
              <a:t>-опросе  до </a:t>
            </a:r>
            <a:r>
              <a:rPr lang="ru-RU" sz="1400" b="1" dirty="0" smtClean="0">
                <a:solidFill>
                  <a:srgbClr val="FF0000"/>
                </a:solidFill>
              </a:rPr>
              <a:t>29.04.2023</a:t>
            </a:r>
            <a:r>
              <a:rPr lang="ru-RU" sz="1400" dirty="0" smtClean="0"/>
              <a:t>; </a:t>
            </a:r>
            <a:r>
              <a:rPr lang="ru-RU" sz="1400" dirty="0"/>
              <a:t>доработка с </a:t>
            </a:r>
            <a:r>
              <a:rPr lang="ru-RU" sz="1400" dirty="0" smtClean="0"/>
              <a:t>родителями, не прошедшими опрос в срок </a:t>
            </a:r>
            <a:r>
              <a:rPr lang="ru-RU" sz="1400" b="1" dirty="0">
                <a:solidFill>
                  <a:srgbClr val="FF0000"/>
                </a:solidFill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</a:rPr>
              <a:t>02.05.2023</a:t>
            </a:r>
            <a:endParaRPr lang="ru-RU" sz="1400" b="1" dirty="0">
              <a:solidFill>
                <a:srgbClr val="FF0000"/>
              </a:solidFill>
            </a:endParaRPr>
          </a:p>
          <a:p>
            <a:pPr lvl="0" algn="just"/>
            <a:r>
              <a:rPr lang="ru-RU" sz="1400" dirty="0"/>
              <a:t>Анализ результатов </a:t>
            </a:r>
            <a:r>
              <a:rPr lang="ru-RU" sz="1400" dirty="0" err="1"/>
              <a:t>гугл</a:t>
            </a:r>
            <a:r>
              <a:rPr lang="ru-RU" sz="1400" dirty="0"/>
              <a:t>-опроса. </a:t>
            </a:r>
            <a:r>
              <a:rPr lang="ru-RU" sz="1400" b="1" dirty="0">
                <a:solidFill>
                  <a:srgbClr val="FF0000"/>
                </a:solidFill>
              </a:rPr>
              <a:t>Планирование учебной деятельности в МБОУ СОШ №3 на </a:t>
            </a:r>
            <a:r>
              <a:rPr lang="ru-RU" sz="1400" b="1" dirty="0" smtClean="0">
                <a:solidFill>
                  <a:srgbClr val="FF0000"/>
                </a:solidFill>
              </a:rPr>
              <a:t>2023-2024 </a:t>
            </a:r>
            <a:r>
              <a:rPr lang="ru-RU" sz="1400" b="1" dirty="0">
                <a:solidFill>
                  <a:srgbClr val="FF0000"/>
                </a:solidFill>
              </a:rPr>
              <a:t>уч.г. в срок до </a:t>
            </a:r>
            <a:r>
              <a:rPr lang="ru-RU" sz="1400" b="1" dirty="0" smtClean="0">
                <a:solidFill>
                  <a:srgbClr val="FF0000"/>
                </a:solidFill>
              </a:rPr>
              <a:t>05.05.2023</a:t>
            </a:r>
            <a:endParaRPr lang="ru-RU" sz="1400" b="1" dirty="0">
              <a:solidFill>
                <a:srgbClr val="FF0000"/>
              </a:solidFill>
            </a:endParaRPr>
          </a:p>
          <a:p>
            <a:pPr marL="101600" lvl="0" indent="0" algn="just">
              <a:buNone/>
            </a:pPr>
            <a:endParaRPr lang="ru-RU" sz="1200" dirty="0"/>
          </a:p>
          <a:p>
            <a:pPr lvl="0" algn="just"/>
            <a:endParaRPr lang="ru-RU" sz="1200" dirty="0"/>
          </a:p>
          <a:p>
            <a:endParaRPr lang="ru-RU" sz="1400" dirty="0"/>
          </a:p>
          <a:p>
            <a:pPr>
              <a:buFont typeface="Wingdings" panose="05000000000000000000" pitchFamily="2" charset="2"/>
              <a:buChar char="q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EE88D8C-F5EC-4F7F-9844-2637568E29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8" name="Picture 8" descr="ÐÐ°ÑÑÐ¸Ð½ÐºÐ¸ Ð¿Ð¾ Ð·Ð°Ð¿ÑÐ¾ÑÑ ÑÐ¾Ñ â3 ÑÑÑÐ³ÑÑ">
            <a:extLst>
              <a:ext uri="{FF2B5EF4-FFF2-40B4-BE49-F238E27FC236}">
                <a16:creationId xmlns="" xmlns:a16="http://schemas.microsoft.com/office/drawing/2014/main" id="{9F760CD3-BAD4-4837-968E-CDCAC158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06" y="116996"/>
            <a:ext cx="1116123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9691BF-22AD-42FF-97E7-A35E8494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5" y="392575"/>
            <a:ext cx="5258400" cy="766200"/>
          </a:xfrm>
        </p:spPr>
        <p:txBody>
          <a:bodyPr/>
          <a:lstStyle/>
          <a:p>
            <a:pPr algn="ctr"/>
            <a:r>
              <a:rPr lang="ru-RU" dirty="0" smtClean="0"/>
              <a:t>Информирование родителей </a:t>
            </a:r>
            <a:br>
              <a:rPr lang="ru-RU" dirty="0" smtClean="0"/>
            </a:br>
            <a:r>
              <a:rPr lang="ru-RU" dirty="0" smtClean="0"/>
              <a:t>(законных представителей) учащихся</a:t>
            </a:r>
            <a:endParaRPr lang="ru-RU" sz="12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ACD6DD-82C5-429A-A975-8FA8B09A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675" y="1691658"/>
            <a:ext cx="3378300" cy="2724300"/>
          </a:xfrm>
        </p:spPr>
        <p:txBody>
          <a:bodyPr/>
          <a:lstStyle/>
          <a:p>
            <a:endParaRPr lang="ru-RU" sz="1400" dirty="0"/>
          </a:p>
          <a:p>
            <a:pPr marL="10160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CF0CA6-A367-4F15-9E53-79FABB545B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69547" y="1421266"/>
            <a:ext cx="7168897" cy="2724300"/>
          </a:xfrm>
        </p:spPr>
        <p:txBody>
          <a:bodyPr/>
          <a:lstStyle/>
          <a:p>
            <a:pPr marL="101600" indent="0" algn="just">
              <a:buNone/>
            </a:pPr>
            <a:r>
              <a:rPr lang="ru-RU" sz="1600" b="1" u="sng" dirty="0">
                <a:solidFill>
                  <a:srgbClr val="FF0000"/>
                </a:solidFill>
              </a:rPr>
              <a:t>Классным </a:t>
            </a:r>
            <a:r>
              <a:rPr lang="ru-RU" sz="1600" b="1" u="sng" dirty="0" smtClean="0">
                <a:solidFill>
                  <a:srgbClr val="FF0000"/>
                </a:solidFill>
              </a:rPr>
              <a:t>руководителям до  29.04.2023:</a:t>
            </a:r>
          </a:p>
          <a:p>
            <a:pPr marL="101600" indent="0" algn="just">
              <a:buNone/>
            </a:pPr>
            <a:endParaRPr lang="ru-RU" sz="1200" b="1" u="sng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провести родительские собрания;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информировать </a:t>
            </a:r>
            <a:r>
              <a:rPr lang="ru-RU" sz="1600" dirty="0"/>
              <a:t>родителей о мероприятиях по планированию учебной деятельности на </a:t>
            </a:r>
            <a:r>
              <a:rPr lang="ru-RU" sz="1600" dirty="0" smtClean="0"/>
              <a:t>2023-2024 </a:t>
            </a:r>
            <a:r>
              <a:rPr lang="ru-RU" sz="1600" dirty="0"/>
              <a:t>учебный год;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sym typeface="Roboto Condensed Light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провести </a:t>
            </a:r>
            <a:r>
              <a:rPr lang="ru-RU" sz="1600" dirty="0"/>
              <a:t>опрос с целью выявления </a:t>
            </a:r>
            <a:r>
              <a:rPr lang="ru-RU" sz="1600" dirty="0" smtClean="0"/>
              <a:t>мнения родителей </a:t>
            </a:r>
            <a:r>
              <a:rPr lang="ru-RU" sz="1600" dirty="0"/>
              <a:t>(законных представителей) учащихся </a:t>
            </a:r>
            <a:r>
              <a:rPr lang="ru-RU" sz="1600" dirty="0" smtClean="0"/>
              <a:t>о </a:t>
            </a:r>
            <a:r>
              <a:rPr lang="ru-RU" sz="1600" dirty="0"/>
              <a:t>выборе предметов / курсов </a:t>
            </a:r>
            <a:r>
              <a:rPr lang="ru-RU" sz="1600" dirty="0" smtClean="0"/>
              <a:t>в </a:t>
            </a:r>
            <a:r>
              <a:rPr lang="ru-RU" sz="1600" dirty="0"/>
              <a:t>части учебного плана, формируемой участниками образовательного процесса </a:t>
            </a:r>
            <a:r>
              <a:rPr lang="ru-RU" sz="1600" dirty="0" smtClean="0"/>
              <a:t>на 2023-2024 </a:t>
            </a:r>
            <a:r>
              <a:rPr lang="ru-RU" sz="1600" dirty="0"/>
              <a:t>учебный </a:t>
            </a:r>
            <a:r>
              <a:rPr lang="ru-RU" sz="1600" dirty="0" err="1" smtClean="0"/>
              <a:t>год.</a:t>
            </a:r>
            <a:r>
              <a:rPr lang="ru-RU" sz="1600" b="1" dirty="0" err="1" smtClean="0">
                <a:solidFill>
                  <a:srgbClr val="FFFFFF"/>
                </a:solidFill>
                <a:latin typeface="Roboto Condensed"/>
                <a:sym typeface="Roboto Condensed"/>
              </a:rPr>
              <a:t>животными</a:t>
            </a:r>
            <a:endParaRPr lang="ru-RU" sz="1600" dirty="0"/>
          </a:p>
          <a:p>
            <a:pPr marL="101600" indent="0">
              <a:buNone/>
            </a:pPr>
            <a:endParaRPr lang="ru-RU" sz="1400" dirty="0"/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108EB60-C833-4529-9D1C-3786F19F1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6" name="Picture 8" descr="ÐÐ°ÑÑÐ¸Ð½ÐºÐ¸ Ð¿Ð¾ Ð·Ð°Ð¿ÑÐ¾ÑÑ ÑÐ¾Ñ â3 ÑÑÑÐ³ÑÑ">
            <a:extLst>
              <a:ext uri="{FF2B5EF4-FFF2-40B4-BE49-F238E27FC236}">
                <a16:creationId xmlns="" xmlns:a16="http://schemas.microsoft.com/office/drawing/2014/main" id="{9A719195-C79E-4AA6-9DFA-CD728BCC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62" y="116996"/>
            <a:ext cx="1308042" cy="13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7" name="Picture 8" descr="ÐÐ°ÑÑÐ¸Ð½ÐºÐ¸ Ð¿Ð¾ Ð·Ð°Ð¿ÑÐ¾ÑÑ ÑÐ¾Ñ â3 ÑÑÑÐ³ÑÑ">
            <a:extLst>
              <a:ext uri="{FF2B5EF4-FFF2-40B4-BE49-F238E27FC236}">
                <a16:creationId xmlns:a16="http://schemas.microsoft.com/office/drawing/2014/main" xmlns="" id="{3218909A-5332-45D8-9120-024A14D8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77" y="116996"/>
            <a:ext cx="1235574" cy="1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67" y="395670"/>
            <a:ext cx="5258400" cy="766200"/>
          </a:xfrm>
        </p:spPr>
        <p:txBody>
          <a:bodyPr/>
          <a:lstStyle/>
          <a:p>
            <a:pPr algn="ctr"/>
            <a:r>
              <a:rPr lang="ru-RU" sz="1800" dirty="0" smtClean="0"/>
              <a:t>ОПРОС родителей </a:t>
            </a:r>
            <a:br>
              <a:rPr lang="ru-RU" sz="1800" dirty="0" smtClean="0"/>
            </a:br>
            <a:r>
              <a:rPr lang="ru-RU" sz="1800" dirty="0" smtClean="0"/>
              <a:t>(законных представителей) учащихся 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9124" y="1404915"/>
            <a:ext cx="7685148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Изучение мнения родителей (законных представителей) учащихся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 планируемой длительности учебной недели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 2023-2024 учебном году 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63431"/>
              </p:ext>
            </p:extLst>
          </p:nvPr>
        </p:nvGraphicFramePr>
        <p:xfrm>
          <a:off x="803891" y="2429908"/>
          <a:ext cx="7677571" cy="12598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92112"/>
                <a:gridCol w="67854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Ссылка на опрос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https://docs.google.com/forms/d/e/1FAIpQLSdjgfG9KUyeftGJVgZ1SRRKS6NhaFAFT0-sHFvWEePPJizTqw/viewform?usp=sharing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9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270" y="1267963"/>
            <a:ext cx="8865704" cy="2976862"/>
          </a:xfrm>
        </p:spPr>
        <p:txBody>
          <a:bodyPr/>
          <a:lstStyle/>
          <a:p>
            <a:pPr algn="just"/>
            <a:r>
              <a:rPr lang="ru-RU" sz="850" dirty="0"/>
              <a:t>Федеральный закон от 29 декабря 2012 года №273-ФЗ «Об образовании в Российской Федерации» (с изменениями)</a:t>
            </a:r>
          </a:p>
          <a:p>
            <a:pPr algn="just"/>
            <a:r>
              <a:rPr lang="ru-RU" sz="850" dirty="0" smtClean="0"/>
              <a:t>Федеральный </a:t>
            </a:r>
            <a:r>
              <a:rPr lang="ru-RU" sz="850" dirty="0"/>
              <a:t>закон от 24 сентября 2022 года №371-ФЗ «О внесении изменений в Федеральный закон «Об </a:t>
            </a:r>
            <a:r>
              <a:rPr lang="ru-RU" sz="850" dirty="0" smtClean="0"/>
              <a:t>образовании в </a:t>
            </a:r>
            <a:r>
              <a:rPr lang="ru-RU" sz="850" dirty="0"/>
              <a:t>Российской Федерации» и статью 1 Федерального закона «Об обязательных требованиях в Российской Федерации»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12.08.2022 № 732 «О внесении изменений в федеральный </a:t>
            </a:r>
            <a:r>
              <a:rPr lang="ru-RU" sz="850" dirty="0" smtClean="0"/>
              <a:t>государственный образовательный </a:t>
            </a:r>
            <a:r>
              <a:rPr lang="ru-RU" sz="850" dirty="0"/>
              <a:t>стандарт среднего общего образования, утвержденный приказом Министерства образования и </a:t>
            </a:r>
            <a:r>
              <a:rPr lang="ru-RU" sz="850" dirty="0" smtClean="0"/>
              <a:t>науки Российской </a:t>
            </a:r>
            <a:r>
              <a:rPr lang="ru-RU" sz="850" dirty="0"/>
              <a:t>Федерации от 17 мая 2012 г. № 413»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31.05.2021 № 287 «Об утверждении федерального </a:t>
            </a:r>
            <a:r>
              <a:rPr lang="ru-RU" sz="850" dirty="0" smtClean="0"/>
              <a:t>государственного образовательного </a:t>
            </a:r>
            <a:r>
              <a:rPr lang="ru-RU" sz="850" dirty="0"/>
              <a:t>стандарта основного 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31.05.2021 № 286 «Об утверждении федерального </a:t>
            </a:r>
            <a:r>
              <a:rPr lang="ru-RU" sz="850" dirty="0" smtClean="0"/>
              <a:t>государственного образовательного </a:t>
            </a:r>
            <a:r>
              <a:rPr lang="ru-RU" sz="850" dirty="0"/>
              <a:t>стандарта начального 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23.11.2022 № 1014 «Об утверждении федеральной образовательной </a:t>
            </a:r>
            <a:r>
              <a:rPr lang="ru-RU" sz="850" dirty="0" smtClean="0"/>
              <a:t>программы среднего </a:t>
            </a:r>
            <a:r>
              <a:rPr lang="ru-RU" sz="850" dirty="0"/>
              <a:t>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16.11.2022 № 993 «Об утверждении федеральной образовательной </a:t>
            </a:r>
            <a:r>
              <a:rPr lang="ru-RU" sz="850" dirty="0" smtClean="0"/>
              <a:t>программы основного </a:t>
            </a:r>
            <a:r>
              <a:rPr lang="ru-RU" sz="850" dirty="0"/>
              <a:t>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16.11.2022 № 992 «Об утверждении федеральной образовательной </a:t>
            </a:r>
            <a:r>
              <a:rPr lang="ru-RU" sz="850" dirty="0" smtClean="0"/>
              <a:t>программы начального </a:t>
            </a:r>
            <a:r>
              <a:rPr lang="ru-RU" sz="850" dirty="0"/>
              <a:t>общего </a:t>
            </a:r>
            <a:r>
              <a:rPr lang="ru-RU" sz="850" dirty="0" smtClean="0"/>
              <a:t>образования»</a:t>
            </a:r>
          </a:p>
          <a:p>
            <a:pPr lvl="0" algn="just"/>
            <a:r>
              <a:rPr lang="ru-RU" sz="850" dirty="0"/>
              <a:t>Письмо Министерства просвещения РФ от 15.02.2022 № А3-113/03 «О направлении методических рекомендаций» </a:t>
            </a:r>
          </a:p>
          <a:p>
            <a:pPr lvl="0" algn="just"/>
            <a:r>
              <a:rPr lang="ru-RU" sz="850" dirty="0"/>
              <a:t>Информационно-разъяснительное письмо Департамента государственной политики и управления в сфере общего образования Министерства просвещения РФ от 17.11.2022 № 03-1889 «Об основных изменениях, внесенных в федеральный государственный образовательный стандарт среднего общего образования, и организации работы по его введению» </a:t>
            </a:r>
          </a:p>
          <a:p>
            <a:pPr lvl="0" algn="just"/>
            <a:r>
              <a:rPr lang="ru-RU" sz="850" dirty="0"/>
              <a:t>Информационное письмо Департамента государственной политики и управления в сфере общего образования Министерства просвещения РФ от 16.01.2023 № 03-68 «О введении федеральных основных общеобразовательных программ»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78" y="52278"/>
            <a:ext cx="1649639" cy="16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6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59370"/>
              </p:ext>
            </p:extLst>
          </p:nvPr>
        </p:nvGraphicFramePr>
        <p:xfrm>
          <a:off x="506309" y="791245"/>
          <a:ext cx="8160012" cy="2072640"/>
        </p:xfrm>
        <a:graphic>
          <a:graphicData uri="http://schemas.openxmlformats.org/drawingml/2006/table">
            <a:tbl>
              <a:tblPr firstRow="1" bandRow="1">
                <a:tableStyleId>{855E3837-BD4F-465B-9885-CDF288417B2D}</a:tableStyleId>
              </a:tblPr>
              <a:tblGrid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Класс/ уч.г.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2023-2024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2024-2025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810562" y="72545"/>
            <a:ext cx="7265199" cy="766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Переход с ОП на ФОП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8" y="2946978"/>
            <a:ext cx="60803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Примечание</a:t>
            </a:r>
            <a:r>
              <a:rPr lang="ru-RU" sz="1200" dirty="0" smtClean="0"/>
              <a:t>: </a:t>
            </a:r>
          </a:p>
          <a:p>
            <a:pPr lvl="1" algn="just">
              <a:tabLst>
                <a:tab pos="273050" algn="l"/>
              </a:tabLst>
            </a:pPr>
            <a:r>
              <a:rPr lang="ru-RU" sz="1200" b="1" dirty="0" smtClean="0">
                <a:solidFill>
                  <a:srgbClr val="C00000"/>
                </a:solidFill>
              </a:rPr>
              <a:t>1. </a:t>
            </a:r>
            <a:r>
              <a:rPr lang="ru-RU" sz="1200" dirty="0" smtClean="0"/>
              <a:t>«Основные </a:t>
            </a:r>
            <a:r>
              <a:rPr lang="ru-RU" sz="1200" dirty="0"/>
              <a:t>общеобразовательные программы подлежат приведению в соответствие </a:t>
            </a:r>
            <a:r>
              <a:rPr lang="ru-RU" sz="1200" dirty="0" smtClean="0"/>
              <a:t>с федеральными </a:t>
            </a:r>
            <a:r>
              <a:rPr lang="ru-RU" sz="1200" dirty="0"/>
              <a:t>основными общеобразовательными программами не позднее 1 сентября 2023 </a:t>
            </a:r>
            <a:r>
              <a:rPr lang="ru-RU" sz="1200" dirty="0" smtClean="0"/>
              <a:t>года» (часть 4 статьи 3 ФЗ от 24.09.2022 №371-ФЗ).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2</a:t>
            </a:r>
            <a:r>
              <a:rPr lang="ru-RU" sz="1200" b="1" dirty="0">
                <a:solidFill>
                  <a:srgbClr val="C00000"/>
                </a:solidFill>
              </a:rPr>
              <a:t>. </a:t>
            </a:r>
            <a:r>
              <a:rPr lang="ru-RU" sz="1200" dirty="0"/>
              <a:t>«Образовательная организация до 1 сентября 2025 года может реализовывать учебный план соответствующего профиля обучения для обучающихся, принятых на обучение на уровень среднего общего образования в соответствии с ФГОС СОО, утвержденным приказом Министерства образования и науки Российской Федерации от 17 мая 2012 г. N 413» (в редакции от 11 декабря 2020 г. N 712; п.27.20 ФОП СОО).</a:t>
            </a:r>
          </a:p>
        </p:txBody>
      </p:sp>
      <p:pic>
        <p:nvPicPr>
          <p:cNvPr id="8195" name="Picture 3" descr="C:\Users\On\Desktop\image1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4601" r="12335"/>
          <a:stretch/>
        </p:blipFill>
        <p:spPr bwMode="auto">
          <a:xfrm>
            <a:off x="6922489" y="2981399"/>
            <a:ext cx="1696855" cy="1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9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664293" y="731504"/>
            <a:ext cx="4544707" cy="39703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Продолжительность учебной недели </a:t>
            </a:r>
            <a:endParaRPr lang="ru-RU" sz="3600" dirty="0" smtClean="0"/>
          </a:p>
          <a:p>
            <a:pPr algn="ctr"/>
            <a:r>
              <a:rPr lang="ru-RU" sz="3600" dirty="0" smtClean="0"/>
              <a:t>в </a:t>
            </a:r>
            <a:r>
              <a:rPr lang="ru-RU" sz="3600" dirty="0"/>
              <a:t>2023/24 </a:t>
            </a:r>
            <a:endParaRPr lang="ru-RU" sz="3600" dirty="0" smtClean="0"/>
          </a:p>
          <a:p>
            <a:pPr algn="ctr"/>
            <a:r>
              <a:rPr lang="ru-RU" sz="3600" dirty="0" smtClean="0"/>
              <a:t>учебном году: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5-дневная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или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6-дневная ???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On\Desktop\1667721324_3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7761" r="33839" b="8496"/>
          <a:stretch/>
        </p:blipFill>
        <p:spPr bwMode="auto">
          <a:xfrm>
            <a:off x="6166884" y="359365"/>
            <a:ext cx="2537265" cy="36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0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Максимальный объем недельной </a:t>
            </a:r>
            <a:br>
              <a:rPr lang="ru-RU" dirty="0"/>
            </a:br>
            <a:r>
              <a:rPr lang="ru-RU" dirty="0"/>
              <a:t>учебной нагрузки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6938" y="4288810"/>
            <a:ext cx="7848261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31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086901" y="1539259"/>
            <a:ext cx="2852562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При пятидневной учебной неделе максимальная учебная нагрузка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на три часа меньше,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чем при шестидневной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3621408"/>
              </p:ext>
            </p:extLst>
          </p:nvPr>
        </p:nvGraphicFramePr>
        <p:xfrm>
          <a:off x="318587" y="1619075"/>
          <a:ext cx="5838932" cy="326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33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54" y="392575"/>
            <a:ext cx="5631495" cy="766200"/>
          </a:xfrm>
        </p:spPr>
        <p:txBody>
          <a:bodyPr/>
          <a:lstStyle/>
          <a:p>
            <a:pPr algn="ctr"/>
            <a:r>
              <a:rPr lang="ru-RU" dirty="0"/>
              <a:t>СМЕННОСТЬ НА 2023-2024 УЧЕБНЫЙ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2025" y="1514789"/>
            <a:ext cx="3378300" cy="2724300"/>
          </a:xfrm>
        </p:spPr>
        <p:txBody>
          <a:bodyPr/>
          <a:lstStyle/>
          <a:p>
            <a:pPr marL="10160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2 смена</a:t>
            </a:r>
          </a:p>
          <a:p>
            <a:r>
              <a:rPr lang="ru-RU" b="1" u="sng" dirty="0" smtClean="0"/>
              <a:t>классы: 2,3,6-8</a:t>
            </a:r>
          </a:p>
          <a:p>
            <a:pPr lvl="0"/>
            <a:r>
              <a:rPr lang="ru-RU" sz="1600" dirty="0" smtClean="0"/>
              <a:t>начало </a:t>
            </a:r>
            <a:r>
              <a:rPr lang="ru-RU" sz="1600" dirty="0"/>
              <a:t>занятий</a:t>
            </a:r>
            <a:r>
              <a:rPr lang="ru-RU" sz="1600" dirty="0" smtClean="0"/>
              <a:t>:</a:t>
            </a:r>
          </a:p>
          <a:p>
            <a:pPr marL="101600" lvl="0" indent="0">
              <a:buNone/>
            </a:pPr>
            <a:r>
              <a:rPr lang="ru-RU" sz="1600" dirty="0" smtClean="0"/>
              <a:t>0 урок – 13:20</a:t>
            </a:r>
          </a:p>
          <a:p>
            <a:pPr marL="101600" lvl="0" indent="0">
              <a:buNone/>
            </a:pPr>
            <a:r>
              <a:rPr lang="ru-RU" sz="1600" dirty="0" smtClean="0"/>
              <a:t>1 урок – 14:10</a:t>
            </a:r>
            <a:endParaRPr lang="ru-RU" sz="1600" dirty="0"/>
          </a:p>
          <a:p>
            <a:pPr lvl="0"/>
            <a:r>
              <a:rPr lang="ru-RU" sz="1600" dirty="0" smtClean="0"/>
              <a:t>завершение </a:t>
            </a:r>
            <a:r>
              <a:rPr lang="ru-RU" sz="1600" dirty="0"/>
              <a:t>занятий</a:t>
            </a:r>
            <a:r>
              <a:rPr lang="ru-RU" sz="1600" dirty="0" smtClean="0"/>
              <a:t>: </a:t>
            </a:r>
          </a:p>
          <a:p>
            <a:pPr marL="101600" lvl="0" indent="0">
              <a:buNone/>
            </a:pPr>
            <a:r>
              <a:rPr lang="ru-RU" sz="1600" dirty="0" smtClean="0"/>
              <a:t>6 урок - 19:00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8990" y="1556240"/>
            <a:ext cx="3378300" cy="2724300"/>
          </a:xfrm>
        </p:spPr>
        <p:txBody>
          <a:bodyPr/>
          <a:lstStyle/>
          <a:p>
            <a:pPr marL="10160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 смена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b="1" u="sng" dirty="0" smtClean="0"/>
              <a:t>классы: 1, 4, 5, 9-11</a:t>
            </a:r>
          </a:p>
          <a:p>
            <a:r>
              <a:rPr lang="ru-RU" sz="1600" dirty="0" smtClean="0"/>
              <a:t>начало занятий:8:00</a:t>
            </a:r>
          </a:p>
          <a:p>
            <a:r>
              <a:rPr lang="ru-RU" sz="1600" dirty="0" smtClean="0"/>
              <a:t>завершение занятий:</a:t>
            </a:r>
          </a:p>
          <a:p>
            <a:pPr marL="101600" indent="0">
              <a:buNone/>
            </a:pPr>
            <a:r>
              <a:rPr lang="ru-RU" sz="1600" dirty="0" smtClean="0"/>
              <a:t>6 урок  - 12:50;</a:t>
            </a:r>
          </a:p>
          <a:p>
            <a:pPr marL="101600" indent="0">
              <a:buNone/>
            </a:pPr>
            <a:r>
              <a:rPr lang="ru-RU" sz="1600" dirty="0" smtClean="0"/>
              <a:t>7 урок – 13:40.</a:t>
            </a:r>
          </a:p>
          <a:p>
            <a:pPr marL="101600" indent="0">
              <a:buNone/>
            </a:pPr>
            <a:endParaRPr lang="ru-RU" sz="1600" dirty="0"/>
          </a:p>
        </p:txBody>
      </p:sp>
      <p:pic>
        <p:nvPicPr>
          <p:cNvPr id="4100" name="Picture 4" descr="C:\Users\On\Desktop\image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70" y="2965995"/>
            <a:ext cx="1893258" cy="21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7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0" y="392575"/>
            <a:ext cx="5704185" cy="766200"/>
          </a:xfrm>
        </p:spPr>
        <p:txBody>
          <a:bodyPr/>
          <a:lstStyle/>
          <a:p>
            <a:pPr algn="ctr"/>
            <a:r>
              <a:rPr lang="ru-RU" dirty="0" smtClean="0"/>
              <a:t>Учебный план 10-11 </a:t>
            </a:r>
            <a:r>
              <a:rPr lang="ru-RU" dirty="0"/>
              <a:t>классов </a:t>
            </a:r>
            <a:r>
              <a:rPr lang="ru-RU" dirty="0" smtClean="0"/>
              <a:t>(ФОП </a:t>
            </a:r>
            <a:r>
              <a:rPr lang="ru-RU" dirty="0"/>
              <a:t>СОО)</a:t>
            </a:r>
            <a:br>
              <a:rPr lang="ru-RU" dirty="0"/>
            </a:br>
            <a:r>
              <a:rPr lang="ru-RU" dirty="0" smtClean="0"/>
              <a:t>при </a:t>
            </a:r>
            <a:r>
              <a:rPr lang="ru-RU" dirty="0"/>
              <a:t>5 / 6 – </a:t>
            </a:r>
            <a:r>
              <a:rPr lang="ru-RU" dirty="0" smtClean="0"/>
              <a:t>дневной </a:t>
            </a:r>
            <a:r>
              <a:rPr lang="ru-RU" dirty="0"/>
              <a:t>учебной </a:t>
            </a:r>
            <a:r>
              <a:rPr lang="ru-RU" dirty="0" smtClean="0"/>
              <a:t>неделе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9894"/>
              </p:ext>
            </p:extLst>
          </p:nvPr>
        </p:nvGraphicFramePr>
        <p:xfrm>
          <a:off x="575954" y="1324102"/>
          <a:ext cx="3519653" cy="3378827"/>
        </p:xfrm>
        <a:graphic>
          <a:graphicData uri="http://schemas.openxmlformats.org/drawingml/2006/table">
            <a:tbl>
              <a:tblPr/>
              <a:tblGrid>
                <a:gridCol w="1024470"/>
                <a:gridCol w="1024470"/>
                <a:gridCol w="452527"/>
                <a:gridCol w="414816"/>
                <a:gridCol w="301685"/>
                <a:gridCol w="301685"/>
              </a:tblGrid>
              <a:tr h="271536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Универсальный профиль  с углубленным изучением математики и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биологии  на  2022-2024 учебный год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584">
                <a:tc gridSpan="6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Учебный предмет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Часов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два 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 и родная 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Родная 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Иностранные языки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Общественные науки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Обществознание (включая экономику и право)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Алгебра и начала математического анализа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Геометрия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Вероятность и статистика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Естественные науки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Астрономия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Индивидуальный проект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часов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67524"/>
              </p:ext>
            </p:extLst>
          </p:nvPr>
        </p:nvGraphicFramePr>
        <p:xfrm>
          <a:off x="4624863" y="1258786"/>
          <a:ext cx="3513149" cy="3461655"/>
        </p:xfrm>
        <a:graphic>
          <a:graphicData uri="http://schemas.openxmlformats.org/drawingml/2006/table">
            <a:tbl>
              <a:tblPr/>
              <a:tblGrid>
                <a:gridCol w="1022577"/>
                <a:gridCol w="1022577"/>
                <a:gridCol w="451691"/>
                <a:gridCol w="414050"/>
                <a:gridCol w="301127"/>
                <a:gridCol w="301127"/>
              </a:tblGrid>
              <a:tr h="44381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Универсальный профиль  с углубленным изучением информатики и английского языка на 2022-2024 учебный 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Учебный предмет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Часов </a:t>
                      </a: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два 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 и родная 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Родная 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Иностранные языки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Общественные науки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Обществознание (включая экономику и право)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Алгебра и начала математического анализа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Геометрия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Вероятность и статистика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Естественные науки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Астрономия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Индивидуальный проект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часов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3555"/>
              </p:ext>
            </p:extLst>
          </p:nvPr>
        </p:nvGraphicFramePr>
        <p:xfrm>
          <a:off x="2552700" y="4814176"/>
          <a:ext cx="3817691" cy="190500"/>
        </p:xfrm>
        <a:graphic>
          <a:graphicData uri="http://schemas.openxmlformats.org/drawingml/2006/table">
            <a:tbl>
              <a:tblPr>
                <a:tableStyleId>{855E3837-BD4F-465B-9885-CDF288417B2D}</a:tableStyleId>
              </a:tblPr>
              <a:tblGrid>
                <a:gridCol w="381769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Количество учебных недель - </a:t>
                      </a:r>
                      <a:r>
                        <a:rPr lang="ru-RU" sz="1100" u="none" strike="noStrike" dirty="0" smtClean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8" name="Picture 3" descr="C:\Users\On\Desktop\image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050">
            <a:off x="7294668" y="196801"/>
            <a:ext cx="1568535" cy="8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0" y="392575"/>
            <a:ext cx="5704185" cy="766200"/>
          </a:xfrm>
        </p:spPr>
        <p:txBody>
          <a:bodyPr/>
          <a:lstStyle/>
          <a:p>
            <a:pPr algn="ctr"/>
            <a:r>
              <a:rPr lang="ru-RU" dirty="0" smtClean="0"/>
              <a:t>Учебный план 10-11 </a:t>
            </a:r>
            <a:r>
              <a:rPr lang="ru-RU" dirty="0"/>
              <a:t>классов </a:t>
            </a:r>
            <a:r>
              <a:rPr lang="ru-RU" dirty="0" smtClean="0"/>
              <a:t>(ФОП </a:t>
            </a:r>
            <a:r>
              <a:rPr lang="ru-RU" dirty="0"/>
              <a:t>СОО)</a:t>
            </a:r>
            <a:br>
              <a:rPr lang="ru-RU" dirty="0"/>
            </a:br>
            <a:r>
              <a:rPr lang="ru-RU" dirty="0" smtClean="0"/>
              <a:t>при </a:t>
            </a:r>
            <a:r>
              <a:rPr lang="ru-RU" dirty="0"/>
              <a:t>5 / 6 – </a:t>
            </a:r>
            <a:r>
              <a:rPr lang="ru-RU" dirty="0" smtClean="0"/>
              <a:t>дневной </a:t>
            </a:r>
            <a:r>
              <a:rPr lang="ru-RU" dirty="0"/>
              <a:t>учебной </a:t>
            </a:r>
            <a:r>
              <a:rPr lang="ru-RU" dirty="0" smtClean="0"/>
              <a:t>неделе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09612"/>
              </p:ext>
            </p:extLst>
          </p:nvPr>
        </p:nvGraphicFramePr>
        <p:xfrm>
          <a:off x="1757002" y="1545230"/>
          <a:ext cx="3483577" cy="3272701"/>
        </p:xfrm>
        <a:graphic>
          <a:graphicData uri="http://schemas.openxmlformats.org/drawingml/2006/table">
            <a:tbl>
              <a:tblPr/>
              <a:tblGrid>
                <a:gridCol w="1013970"/>
                <a:gridCol w="1013970"/>
                <a:gridCol w="447889"/>
                <a:gridCol w="410564"/>
                <a:gridCol w="298592"/>
                <a:gridCol w="298592"/>
              </a:tblGrid>
              <a:tr h="2685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Универсальный профиль  с углубленным изучением информатики и обществознания на 2022-2024 учебный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Предметная область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Учебный предмет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часов за два года 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класс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класс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 и родная литература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Родная литература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Иностранные языки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Общественные науки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Обществознание (включая экономику и право)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География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информатика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Алгебра и начала математического анализа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Геометрия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Вероятность и статистика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Естественные науки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Астрономия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Индивидуальный проект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часов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1974"/>
              </p:ext>
            </p:extLst>
          </p:nvPr>
        </p:nvGraphicFramePr>
        <p:xfrm>
          <a:off x="7392393" y="496753"/>
          <a:ext cx="1224661" cy="502920"/>
        </p:xfrm>
        <a:graphic>
          <a:graphicData uri="http://schemas.openxmlformats.org/drawingml/2006/table">
            <a:tbl>
              <a:tblPr>
                <a:tableStyleId>{855E3837-BD4F-465B-9885-CDF288417B2D}</a:tableStyleId>
              </a:tblPr>
              <a:tblGrid>
                <a:gridCol w="122466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Количество учебных недель - </a:t>
                      </a:r>
                      <a:r>
                        <a:rPr lang="ru-RU" sz="1100" u="none" strike="noStrike" dirty="0" smtClean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6146" name="Picture 2" descr="C:\Users\On\Desktop\image06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62" y="2012212"/>
            <a:ext cx="1563858" cy="21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2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CC7777-EE90-4F22-A8F4-D390C4575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26855"/>
              </p:ext>
            </p:extLst>
          </p:nvPr>
        </p:nvGraphicFramePr>
        <p:xfrm>
          <a:off x="620199" y="1248144"/>
          <a:ext cx="7839989" cy="3823996"/>
        </p:xfrm>
        <a:graphic>
          <a:graphicData uri="http://schemas.openxmlformats.org/drawingml/2006/table">
            <a:tbl>
              <a:tblPr/>
              <a:tblGrid>
                <a:gridCol w="1792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8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84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9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Предметная область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Учебный предмет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часов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два года 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 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2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Родной язык и родная литература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Родной язык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Родная литература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Иностранные языки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2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Общественные науки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включая экономику и право)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8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Математика: алгебра и начала математического анализа, геометрия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926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Естественные науки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Астрономия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92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2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Основы безопасности жизнедеятельности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Индивидуальный проект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Индивидуальный проект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Курсы  по выбору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Курсы  по выбору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92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часов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Учебный план 11 </a:t>
            </a:r>
            <a:r>
              <a:rPr lang="ru-RU" dirty="0"/>
              <a:t>классов </a:t>
            </a:r>
            <a:r>
              <a:rPr lang="ru-RU" dirty="0" smtClean="0"/>
              <a:t>(ООП </a:t>
            </a:r>
            <a:r>
              <a:rPr lang="ru-RU" dirty="0"/>
              <a:t>СОО)</a:t>
            </a:r>
            <a:br>
              <a:rPr lang="ru-RU" dirty="0"/>
            </a:br>
            <a:r>
              <a:rPr lang="ru-RU" dirty="0" smtClean="0"/>
              <a:t>при </a:t>
            </a:r>
            <a:r>
              <a:rPr lang="ru-RU" dirty="0"/>
              <a:t>5 / 6 – </a:t>
            </a:r>
            <a:r>
              <a:rPr lang="ru-RU" dirty="0" smtClean="0"/>
              <a:t>дневной </a:t>
            </a:r>
            <a:r>
              <a:rPr lang="ru-RU" dirty="0"/>
              <a:t>учебной </a:t>
            </a:r>
            <a:r>
              <a:rPr lang="ru-RU" dirty="0" smtClean="0"/>
              <a:t>неделе</a:t>
            </a:r>
            <a:endParaRPr lang="ru-RU" dirty="0"/>
          </a:p>
        </p:txBody>
      </p:sp>
      <p:pic>
        <p:nvPicPr>
          <p:cNvPr id="6" name="Picture 3" descr="C:\Users\On\Desktop\image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050">
            <a:off x="7241115" y="193956"/>
            <a:ext cx="1467973" cy="8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n\Desktop\image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050">
            <a:off x="7241114" y="193955"/>
            <a:ext cx="1467973" cy="8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1418</Words>
  <Application>Microsoft Office PowerPoint</Application>
  <PresentationFormat>Экран (16:9)</PresentationFormat>
  <Paragraphs>582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Salerio template</vt:lpstr>
      <vt:lpstr>Родительское собрание  «Планирование учебной деятельности  МБОУ СОШ №3  на 2023-2024 учебный год» (9-11 классы)     </vt:lpstr>
      <vt:lpstr>Нормативная документация</vt:lpstr>
      <vt:lpstr>Презентация PowerPoint</vt:lpstr>
      <vt:lpstr>Презентация PowerPoint</vt:lpstr>
      <vt:lpstr>Максимальный объем недельной  учебной нагрузки</vt:lpstr>
      <vt:lpstr>СМЕННОСТЬ НА 2023-2024 УЧЕБНЫЙ ГОД</vt:lpstr>
      <vt:lpstr>Учебный план 10-11 классов (ФОП СОО) при 5 / 6 – дневной учебной неделе</vt:lpstr>
      <vt:lpstr>Учебный план 10-11 классов (ФОП СОО) при 5 / 6 – дневной учебной неделе</vt:lpstr>
      <vt:lpstr>Учебный план 11 классов (ООП СОО) при 5 / 6 – дневной учебной неделе</vt:lpstr>
      <vt:lpstr>Внеурочная деятельность при 5 / 6 – дневной учебной неделе</vt:lpstr>
      <vt:lpstr>Мероприятия по планированию учебной деятельности на 2023-2024 учебный год</vt:lpstr>
      <vt:lpstr>Информирование родителей  (законных представителей) учащихся</vt:lpstr>
      <vt:lpstr>ОПРОС родителей  (законных представителей) учащихся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Учиться: шесть дней или пять?</dc:title>
  <dc:creator>Солуянова Вероника Анатольевна</dc:creator>
  <cp:lastModifiedBy>On</cp:lastModifiedBy>
  <cp:revision>240</cp:revision>
  <cp:lastPrinted>2022-03-16T08:25:02Z</cp:lastPrinted>
  <dcterms:modified xsi:type="dcterms:W3CDTF">2023-04-18T07:25:52Z</dcterms:modified>
</cp:coreProperties>
</file>