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312" r:id="rId2"/>
    <p:sldId id="330" r:id="rId3"/>
    <p:sldId id="331" r:id="rId4"/>
    <p:sldId id="333" r:id="rId5"/>
    <p:sldId id="285" r:id="rId6"/>
    <p:sldId id="339" r:id="rId7"/>
    <p:sldId id="335" r:id="rId8"/>
    <p:sldId id="336" r:id="rId9"/>
    <p:sldId id="325" r:id="rId10"/>
    <p:sldId id="319" r:id="rId11"/>
    <p:sldId id="328" r:id="rId12"/>
    <p:sldId id="340" r:id="rId13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BFA1E"/>
    <a:srgbClr val="F5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5E3837-BD4F-465B-9885-CDF288417B2D}">
  <a:tblStyle styleId="{855E3837-BD4F-465B-9885-CDF288417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08" autoAdjust="0"/>
  </p:normalViewPr>
  <p:slideViewPr>
    <p:cSldViewPr snapToGrid="0">
      <p:cViewPr>
        <p:scale>
          <a:sx n="64" d="100"/>
          <a:sy n="64" d="100"/>
        </p:scale>
        <p:origin x="-912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6-дневная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6-44A7-AA01-277D874626C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6-44A7-AA01-277D874626C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6-44A7-AA01-277D874626C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6-44A7-AA01-277D874626CF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6-44A7-AA01-277D874626CF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6-44A7-AA01-277D874626CF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6-44A7-AA01-277D874626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26</c:v>
                </c:pt>
                <c:pt idx="2">
                  <c:v>32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6-44A7-AA01-277D87462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5-дневная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30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26-44A7-AA01-277D87462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26-44A7-AA01-277D8746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99808"/>
        <c:axId val="122077760"/>
      </c:barChart>
      <c:catAx>
        <c:axId val="461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77760"/>
        <c:crosses val="autoZero"/>
        <c:auto val="1"/>
        <c:lblAlgn val="ctr"/>
        <c:lblOffset val="100"/>
        <c:noMultiLvlLbl val="0"/>
      </c:catAx>
      <c:valAx>
        <c:axId val="12207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1458870088321"/>
          <c:y val="0.88193094200469335"/>
          <c:w val="0.39474130628481652"/>
          <c:h val="8.999790018898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FBE5-860A-4060-9A8F-DA621B76CA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5F0D-58CA-4972-9B0E-658029A32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672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5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3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2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" y="2427677"/>
            <a:ext cx="6575729" cy="1480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algn="ctr"/>
            <a:r>
              <a:rPr lang="ru-RU" sz="2800" dirty="0" smtClean="0">
                <a:solidFill>
                  <a:srgbClr val="FFFF00"/>
                </a:solidFill>
              </a:rPr>
              <a:t>Родительское собрание </a:t>
            </a:r>
            <a:r>
              <a:rPr lang="ru-RU" sz="2800" dirty="0" smtClean="0"/>
              <a:t>«Планирование </a:t>
            </a:r>
            <a:r>
              <a:rPr lang="ru-RU" sz="2800" dirty="0"/>
              <a:t>учебной </a:t>
            </a:r>
            <a:r>
              <a:rPr lang="ru-RU" sz="2800" dirty="0" smtClean="0"/>
              <a:t>деятельности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/>
              <a:t>СОШ №3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2023-2024 </a:t>
            </a:r>
            <a:r>
              <a:rPr lang="ru-RU" sz="2800" dirty="0"/>
              <a:t>учебный </a:t>
            </a:r>
            <a:r>
              <a:rPr lang="ru-RU" sz="2800" dirty="0" smtClean="0"/>
              <a:t>год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(5-8 классы)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4" name="Picture 8" descr="ÐÐ°ÑÑÐ¸Ð½ÐºÐ¸ Ð¿Ð¾ Ð·Ð°Ð¿ÑÐ¾ÑÑ ÑÐ¾Ñ â3 ÑÑÑÐ³Ñ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1" y="2493898"/>
            <a:ext cx="1497981" cy="149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8AB5A-21C1-48B6-9C5B-0803117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Мероприятия по планированию учебной деятельности на </a:t>
            </a:r>
            <a:r>
              <a:rPr lang="ru-RU" sz="1800" dirty="0" smtClean="0"/>
              <a:t>2023-2024 </a:t>
            </a:r>
            <a:r>
              <a:rPr lang="ru-RU" sz="1800" dirty="0"/>
              <a:t>учебный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26C9D0-E69F-4DE0-8839-E487651A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899" y="1610194"/>
            <a:ext cx="7160820" cy="2809771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Классные </a:t>
            </a:r>
            <a:r>
              <a:rPr lang="ru-RU" sz="1400" b="1" dirty="0">
                <a:solidFill>
                  <a:srgbClr val="FF0000"/>
                </a:solidFill>
              </a:rPr>
              <a:t>родительские собрания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u="sng" dirty="0" smtClean="0">
                <a:solidFill>
                  <a:srgbClr val="FF0000"/>
                </a:solidFill>
              </a:rPr>
              <a:t>19.04.2023 – 29.04.2023)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«</a:t>
            </a:r>
            <a:r>
              <a:rPr lang="ru-RU" sz="1400" dirty="0"/>
              <a:t>Планирование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</a:t>
            </a:r>
            <a:r>
              <a:rPr lang="ru-RU" sz="1400" dirty="0" smtClean="0"/>
              <a:t>.».</a:t>
            </a:r>
            <a:endParaRPr lang="ru-RU" sz="1400" dirty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1400" b="1" dirty="0">
                <a:solidFill>
                  <a:srgbClr val="FF0000"/>
                </a:solidFill>
              </a:rPr>
              <a:t>опроса родителей учащихся </a:t>
            </a:r>
            <a:r>
              <a:rPr lang="ru-RU" sz="1400" dirty="0"/>
              <a:t>о длительности учебной </a:t>
            </a:r>
            <a:r>
              <a:rPr lang="ru-RU" sz="1400" dirty="0" smtClean="0"/>
              <a:t>недели с </a:t>
            </a:r>
            <a:r>
              <a:rPr lang="ru-RU" sz="1400" dirty="0"/>
              <a:t>целью планирования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уч.г.(</a:t>
            </a:r>
            <a:r>
              <a:rPr lang="ru-RU" sz="1400" dirty="0" err="1"/>
              <a:t>гугл</a:t>
            </a:r>
            <a:r>
              <a:rPr lang="ru-RU" sz="1400" dirty="0"/>
              <a:t>-опрос в период </a:t>
            </a:r>
            <a:r>
              <a:rPr lang="ru-RU" sz="1400" b="1" dirty="0">
                <a:solidFill>
                  <a:srgbClr val="FF0000"/>
                </a:solidFill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</a:rPr>
              <a:t>24.04.23 </a:t>
            </a:r>
            <a:r>
              <a:rPr lang="ru-RU" sz="1400" b="1" dirty="0">
                <a:solidFill>
                  <a:srgbClr val="FF0000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29.04.23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 algn="just"/>
            <a:r>
              <a:rPr lang="ru-RU" sz="1400" b="1" dirty="0">
                <a:solidFill>
                  <a:srgbClr val="FF0000"/>
                </a:solidFill>
              </a:rPr>
              <a:t>Мониторинг </a:t>
            </a:r>
            <a:r>
              <a:rPr lang="ru-RU" sz="1400" b="1" dirty="0" smtClean="0">
                <a:solidFill>
                  <a:srgbClr val="FF0000"/>
                </a:solidFill>
              </a:rPr>
              <a:t>участия </a:t>
            </a:r>
            <a:r>
              <a:rPr lang="ru-RU" sz="1400" dirty="0" smtClean="0"/>
              <a:t>родителей </a:t>
            </a:r>
            <a:r>
              <a:rPr lang="ru-RU" sz="1400" dirty="0"/>
              <a:t>в </a:t>
            </a:r>
            <a:r>
              <a:rPr lang="ru-RU" sz="1400" dirty="0" err="1" smtClean="0"/>
              <a:t>гугл</a:t>
            </a:r>
            <a:r>
              <a:rPr lang="ru-RU" sz="1400" dirty="0" smtClean="0"/>
              <a:t>-опросе  до </a:t>
            </a:r>
            <a:r>
              <a:rPr lang="ru-RU" sz="1400" b="1" dirty="0" smtClean="0">
                <a:solidFill>
                  <a:srgbClr val="FF0000"/>
                </a:solidFill>
              </a:rPr>
              <a:t>29.04.2023</a:t>
            </a:r>
            <a:r>
              <a:rPr lang="ru-RU" sz="1400" dirty="0" smtClean="0"/>
              <a:t>; </a:t>
            </a:r>
            <a:r>
              <a:rPr lang="ru-RU" sz="1400" dirty="0"/>
              <a:t>доработка с </a:t>
            </a:r>
            <a:r>
              <a:rPr lang="ru-RU" sz="1400" dirty="0" smtClean="0"/>
              <a:t>родителями, не прошедшими опрос в срок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02.05.2023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just"/>
            <a:r>
              <a:rPr lang="ru-RU" sz="1400" dirty="0"/>
              <a:t>Анализ результатов </a:t>
            </a:r>
            <a:r>
              <a:rPr lang="ru-RU" sz="1400" dirty="0" err="1"/>
              <a:t>гугл</a:t>
            </a:r>
            <a:r>
              <a:rPr lang="ru-RU" sz="1400" dirty="0"/>
              <a:t>-опроса. </a:t>
            </a:r>
            <a:r>
              <a:rPr lang="ru-RU" sz="1400" b="1" dirty="0">
                <a:solidFill>
                  <a:srgbClr val="FF0000"/>
                </a:solidFill>
              </a:rPr>
              <a:t>Планирование учебной деятельности в МБОУ СОШ №3 на </a:t>
            </a:r>
            <a:r>
              <a:rPr lang="ru-RU" sz="1400" b="1" dirty="0" smtClean="0">
                <a:solidFill>
                  <a:srgbClr val="FF0000"/>
                </a:solidFill>
              </a:rPr>
              <a:t>2023-2024 </a:t>
            </a:r>
            <a:r>
              <a:rPr lang="ru-RU" sz="1400" b="1" dirty="0">
                <a:solidFill>
                  <a:srgbClr val="FF0000"/>
                </a:solidFill>
              </a:rPr>
              <a:t>уч.г. в срок до </a:t>
            </a:r>
            <a:r>
              <a:rPr lang="ru-RU" sz="1400" b="1" dirty="0" smtClean="0">
                <a:solidFill>
                  <a:srgbClr val="FF0000"/>
                </a:solidFill>
              </a:rPr>
              <a:t>05.05.2023</a:t>
            </a:r>
            <a:endParaRPr lang="ru-RU" sz="1400" b="1" dirty="0">
              <a:solidFill>
                <a:srgbClr val="FF0000"/>
              </a:solidFill>
            </a:endParaRPr>
          </a:p>
          <a:p>
            <a:pPr marL="101600" lvl="0" indent="0" algn="just">
              <a:buNone/>
            </a:pPr>
            <a:endParaRPr lang="ru-RU" sz="1200" dirty="0"/>
          </a:p>
          <a:p>
            <a:pPr lvl="0" algn="just"/>
            <a:endParaRPr lang="ru-RU" sz="1200" dirty="0"/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E88D8C-F5EC-4F7F-9844-2637568E2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8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9F760CD3-BAD4-4837-968E-CDCAC158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6" y="116996"/>
            <a:ext cx="111612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691BF-22AD-42FF-97E7-A35E8494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392575"/>
            <a:ext cx="5258400" cy="766200"/>
          </a:xfrm>
        </p:spPr>
        <p:txBody>
          <a:bodyPr/>
          <a:lstStyle/>
          <a:p>
            <a:pPr algn="ctr"/>
            <a:r>
              <a:rPr lang="ru-RU" dirty="0" smtClean="0"/>
              <a:t>Информирование родителей </a:t>
            </a:r>
            <a:br>
              <a:rPr lang="ru-RU" dirty="0" smtClean="0"/>
            </a:br>
            <a:r>
              <a:rPr lang="ru-RU" dirty="0" smtClean="0"/>
              <a:t>(законных представителей) учащихся</a:t>
            </a:r>
            <a:endParaRPr lang="ru-RU" sz="1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ACD6DD-82C5-429A-A975-8FA8B0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675" y="1691658"/>
            <a:ext cx="3378300" cy="2724300"/>
          </a:xfrm>
        </p:spPr>
        <p:txBody>
          <a:bodyPr/>
          <a:lstStyle/>
          <a:p>
            <a:endParaRPr lang="ru-RU" sz="1400" dirty="0"/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CF0CA6-A367-4F15-9E53-79FABB545B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9547" y="1421266"/>
            <a:ext cx="7168897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Классным </a:t>
            </a:r>
            <a:r>
              <a:rPr lang="ru-RU" sz="1600" b="1" u="sng" dirty="0" smtClean="0">
                <a:solidFill>
                  <a:srgbClr val="FF0000"/>
                </a:solidFill>
              </a:rPr>
              <a:t>руководителям до  29.04.2023:</a:t>
            </a:r>
          </a:p>
          <a:p>
            <a:pPr marL="101600" indent="0" algn="just">
              <a:buNone/>
            </a:pPr>
            <a:endParaRPr lang="ru-RU" sz="1200" b="1" u="sng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провести родительские собрания;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информировать </a:t>
            </a:r>
            <a:r>
              <a:rPr lang="ru-RU" sz="1600" dirty="0"/>
              <a:t>родителей о мероприятиях по планированию учебной деятельности на </a:t>
            </a:r>
            <a:r>
              <a:rPr lang="ru-RU" sz="1600" dirty="0" smtClean="0"/>
              <a:t>2023-2024 </a:t>
            </a:r>
            <a:r>
              <a:rPr lang="ru-RU" sz="1600" dirty="0"/>
              <a:t>учебный год;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sym typeface="Roboto Condensed Light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провести </a:t>
            </a:r>
            <a:r>
              <a:rPr lang="ru-RU" sz="1600" dirty="0"/>
              <a:t>опрос с целью выявления </a:t>
            </a:r>
            <a:r>
              <a:rPr lang="ru-RU" sz="1600" dirty="0" smtClean="0"/>
              <a:t>мнения родителей </a:t>
            </a:r>
            <a:r>
              <a:rPr lang="ru-RU" sz="1600" dirty="0"/>
              <a:t>(законных представителей) учащихся </a:t>
            </a:r>
            <a:r>
              <a:rPr lang="ru-RU" sz="1600" dirty="0" smtClean="0"/>
              <a:t>о </a:t>
            </a:r>
            <a:r>
              <a:rPr lang="ru-RU" sz="1600" dirty="0"/>
              <a:t>выборе предметов / курсов </a:t>
            </a:r>
            <a:r>
              <a:rPr lang="ru-RU" sz="1600" dirty="0" smtClean="0"/>
              <a:t>в </a:t>
            </a:r>
            <a:r>
              <a:rPr lang="ru-RU" sz="1600" dirty="0"/>
              <a:t>части учебного плана, формируемой участниками образовательного процесса </a:t>
            </a:r>
            <a:r>
              <a:rPr lang="ru-RU" sz="1600" dirty="0" smtClean="0"/>
              <a:t>на 2023-2024 </a:t>
            </a:r>
            <a:r>
              <a:rPr lang="ru-RU" sz="1600" dirty="0"/>
              <a:t>учебный </a:t>
            </a:r>
            <a:r>
              <a:rPr lang="ru-RU" sz="1600" dirty="0" err="1" smtClean="0"/>
              <a:t>год.</a:t>
            </a:r>
            <a:r>
              <a:rPr lang="ru-RU" sz="1600" b="1" dirty="0" err="1" smtClean="0">
                <a:solidFill>
                  <a:srgbClr val="FFFFFF"/>
                </a:solidFill>
                <a:latin typeface="Roboto Condensed"/>
                <a:sym typeface="Roboto Condensed"/>
              </a:rPr>
              <a:t>животными</a:t>
            </a:r>
            <a:endParaRPr lang="ru-RU" sz="1600" dirty="0"/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108EB60-C833-4529-9D1C-3786F19F1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9A719195-C79E-4AA6-9DFA-CD728BCC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62" y="116996"/>
            <a:ext cx="1308042" cy="1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7" name="Picture 8" descr="ÐÐ°ÑÑÐ¸Ð½ÐºÐ¸ Ð¿Ð¾ Ð·Ð°Ð¿ÑÐ¾ÑÑ ÑÐ¾Ñ â3 ÑÑÑÐ³ÑÑ">
            <a:extLst>
              <a:ext uri="{FF2B5EF4-FFF2-40B4-BE49-F238E27FC236}">
                <a16:creationId xmlns:a16="http://schemas.microsoft.com/office/drawing/2014/main" xmlns="" id="{3218909A-5332-45D8-9120-024A14D8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7" y="116996"/>
            <a:ext cx="1235574" cy="1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67" y="395670"/>
            <a:ext cx="5258400" cy="766200"/>
          </a:xfrm>
        </p:spPr>
        <p:txBody>
          <a:bodyPr/>
          <a:lstStyle/>
          <a:p>
            <a:pPr algn="ctr"/>
            <a:r>
              <a:rPr lang="ru-RU" sz="1800" dirty="0" smtClean="0"/>
              <a:t>ОПРОС родителей </a:t>
            </a:r>
            <a:br>
              <a:rPr lang="ru-RU" sz="1800" dirty="0" smtClean="0"/>
            </a:br>
            <a:r>
              <a:rPr lang="ru-RU" sz="1800" dirty="0" smtClean="0"/>
              <a:t>(законных представителей) учащихся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124" y="1404915"/>
            <a:ext cx="768514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Изучение мнения родителей (законных представителей) учащихся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 планируемой длительности учебной недели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2023-2024 учебном году 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38172"/>
              </p:ext>
            </p:extLst>
          </p:nvPr>
        </p:nvGraphicFramePr>
        <p:xfrm>
          <a:off x="314793" y="2323582"/>
          <a:ext cx="8514414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89351"/>
                <a:gridCol w="7525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Ссылка на опрос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70" y="1267963"/>
            <a:ext cx="8865704" cy="2976862"/>
          </a:xfrm>
        </p:spPr>
        <p:txBody>
          <a:bodyPr/>
          <a:lstStyle/>
          <a:p>
            <a:pPr algn="just"/>
            <a:r>
              <a:rPr lang="ru-RU" sz="850" dirty="0"/>
              <a:t>Федеральный закон от 29 декабря 2012 года №273-ФЗ «Об образовании в Российской Федерации» (с изменениями)</a:t>
            </a:r>
          </a:p>
          <a:p>
            <a:pPr algn="just"/>
            <a:r>
              <a:rPr lang="ru-RU" sz="850" dirty="0" smtClean="0"/>
              <a:t>Федеральный </a:t>
            </a:r>
            <a:r>
              <a:rPr lang="ru-RU" sz="850" dirty="0"/>
              <a:t>закон от 24 сентября 2022 года №371-ФЗ «О внесении изменений в Федеральный закон «Об </a:t>
            </a:r>
            <a:r>
              <a:rPr lang="ru-RU" sz="850" dirty="0" smtClean="0"/>
              <a:t>образовании в </a:t>
            </a:r>
            <a:r>
              <a:rPr lang="ru-RU" sz="850" dirty="0"/>
              <a:t>Российской Федерации» и статью 1 Федерального закона «Об обязательных требованиях в Российской Федерации»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12.08.2022 № 732 «О внесении изменений в федеральный </a:t>
            </a:r>
            <a:r>
              <a:rPr lang="ru-RU" sz="850" dirty="0" smtClean="0"/>
              <a:t>государственный образовательный </a:t>
            </a:r>
            <a:r>
              <a:rPr lang="ru-RU" sz="850" dirty="0"/>
              <a:t>стандарт среднего общего образования, утвержденный приказом Министерства образования и </a:t>
            </a:r>
            <a:r>
              <a:rPr lang="ru-RU" sz="850" dirty="0" smtClean="0"/>
              <a:t>науки Российской </a:t>
            </a:r>
            <a:r>
              <a:rPr lang="ru-RU" sz="850" dirty="0"/>
              <a:t>Федерации от 17 мая 2012 г. № 413»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287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основного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286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начального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23.11.2022 № 1014 «Об утверждении федеральной образовательной </a:t>
            </a:r>
            <a:r>
              <a:rPr lang="ru-RU" sz="850" dirty="0" smtClean="0"/>
              <a:t>программы среднего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993 «Об утверждении федеральной образовательной </a:t>
            </a:r>
            <a:r>
              <a:rPr lang="ru-RU" sz="850" dirty="0" smtClean="0"/>
              <a:t>программы основного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992 «Об утверждении федеральной образовательной </a:t>
            </a:r>
            <a:r>
              <a:rPr lang="ru-RU" sz="850" dirty="0" smtClean="0"/>
              <a:t>программы начального </a:t>
            </a:r>
            <a:r>
              <a:rPr lang="ru-RU" sz="850" dirty="0"/>
              <a:t>общего </a:t>
            </a:r>
            <a:r>
              <a:rPr lang="ru-RU" sz="850" dirty="0" smtClean="0"/>
              <a:t>образования»</a:t>
            </a:r>
          </a:p>
          <a:p>
            <a:pPr lvl="0" algn="just"/>
            <a:r>
              <a:rPr lang="ru-RU" sz="850" dirty="0"/>
              <a:t>Письмо Министерства просвещения РФ от 15.02.2022 № А3-113/03 «О направлении методических рекомендаций» </a:t>
            </a:r>
          </a:p>
          <a:p>
            <a:pPr lvl="0" algn="just"/>
            <a:r>
              <a:rPr lang="ru-RU" sz="850" dirty="0"/>
              <a:t>Информационно-разъяснительное письмо Департамента государственной политики и управления в сфере общего образования Министерства просвещения РФ от 17.11.2022 № 03-1889 «Об основных изменениях, внесенных в федеральный государственный образовательный стандарт среднего общего образования, и организации работы по его введению» </a:t>
            </a:r>
          </a:p>
          <a:p>
            <a:pPr lvl="0" algn="just"/>
            <a:r>
              <a:rPr lang="ru-RU" sz="850" dirty="0"/>
              <a:t>Информационное письмо Департамента государственной политики и управления в сфере общего образования Министерства просвещения РФ от 16.01.2023 № 03-68 «О введении федеральных основных общеобразовательных программ»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8" y="52278"/>
            <a:ext cx="1649639" cy="16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59370"/>
              </p:ext>
            </p:extLst>
          </p:nvPr>
        </p:nvGraphicFramePr>
        <p:xfrm>
          <a:off x="506309" y="791245"/>
          <a:ext cx="8160012" cy="207264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Класс/ уч.г.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2024-2025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810562" y="72545"/>
            <a:ext cx="7265199" cy="766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Переход с ОП на ФОП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2946978"/>
            <a:ext cx="60803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dirty="0" smtClean="0"/>
              <a:t>: </a:t>
            </a:r>
          </a:p>
          <a:p>
            <a:pPr lvl="1" algn="just">
              <a:tabLst>
                <a:tab pos="273050" algn="l"/>
              </a:tabLst>
            </a:pPr>
            <a:r>
              <a:rPr lang="ru-RU" sz="1200" b="1" dirty="0" smtClean="0">
                <a:solidFill>
                  <a:srgbClr val="C00000"/>
                </a:solidFill>
              </a:rPr>
              <a:t>1. </a:t>
            </a:r>
            <a:r>
              <a:rPr lang="ru-RU" sz="1200" dirty="0" smtClean="0"/>
              <a:t>«Основные </a:t>
            </a:r>
            <a:r>
              <a:rPr lang="ru-RU" sz="1200" dirty="0"/>
              <a:t>общеобразовательные программы подлежат приведению в соответствие </a:t>
            </a:r>
            <a:r>
              <a:rPr lang="ru-RU" sz="1200" dirty="0" smtClean="0"/>
              <a:t>с федеральными </a:t>
            </a:r>
            <a:r>
              <a:rPr lang="ru-RU" sz="1200" dirty="0"/>
              <a:t>основными общеобразовательными программами не позднее 1 сентября 2023 </a:t>
            </a:r>
            <a:r>
              <a:rPr lang="ru-RU" sz="1200" dirty="0" smtClean="0"/>
              <a:t>года» (часть 4 статьи 3 ФЗ от 24.09.2022 №371-ФЗ).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dirty="0"/>
              <a:t>«Образовательная организация до 1 сентября 2025 года может реализовывать учебный план соответствующего профиля обучения для обучающихся, принятых на обучение на уровень среднего общего образования в соответствии с ФГОС СОО, утвержденным приказом Министерства образования и науки Российской Федерации от 17 мая 2012 г. N 413» (в редакции от 11 декабря 2020 г. N 712; п.27.20 ФОП СОО).</a:t>
            </a:r>
          </a:p>
        </p:txBody>
      </p:sp>
      <p:pic>
        <p:nvPicPr>
          <p:cNvPr id="8195" name="Picture 3" descr="C:\Users\On\Desktop\image1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601" r="12335"/>
          <a:stretch/>
        </p:blipFill>
        <p:spPr bwMode="auto">
          <a:xfrm>
            <a:off x="6922489" y="2981399"/>
            <a:ext cx="1696855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664293" y="731504"/>
            <a:ext cx="4544707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Продолжительность учебной недели 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2023/24 </a:t>
            </a:r>
            <a:endParaRPr lang="ru-RU" sz="3600" dirty="0" smtClean="0"/>
          </a:p>
          <a:p>
            <a:pPr algn="ctr"/>
            <a:r>
              <a:rPr lang="ru-RU" sz="3600" dirty="0" smtClean="0"/>
              <a:t>учебном году: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5-дневная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или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6-дневная ???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n\Desktop\1667721324_3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7761" r="33839" b="8496"/>
          <a:stretch/>
        </p:blipFill>
        <p:spPr bwMode="auto">
          <a:xfrm>
            <a:off x="6166884" y="359365"/>
            <a:ext cx="2537265" cy="3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Максимальный объем недельной </a:t>
            </a:r>
            <a:br>
              <a:rPr lang="ru-RU" dirty="0"/>
            </a:br>
            <a:r>
              <a:rPr lang="ru-RU" dirty="0"/>
              <a:t>учебной нагрузки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6938" y="4288810"/>
            <a:ext cx="7848261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3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086901" y="1539259"/>
            <a:ext cx="2852562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При пятидневной учебной неделе максимальная учебная нагрузка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на три часа меньше,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чем при шестидневной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3621408"/>
              </p:ext>
            </p:extLst>
          </p:nvPr>
        </p:nvGraphicFramePr>
        <p:xfrm>
          <a:off x="318587" y="1619075"/>
          <a:ext cx="5838932" cy="32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Сменность на 2023-2024 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2025" y="1514789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 смена</a:t>
            </a:r>
          </a:p>
          <a:p>
            <a:r>
              <a:rPr lang="ru-RU" b="1" u="sng" dirty="0" smtClean="0"/>
              <a:t>классы: 2,3,6-8</a:t>
            </a:r>
          </a:p>
          <a:p>
            <a:pPr lvl="0"/>
            <a:r>
              <a:rPr lang="ru-RU" sz="1600" dirty="0" smtClean="0"/>
              <a:t>начало </a:t>
            </a:r>
            <a:r>
              <a:rPr lang="ru-RU" sz="1600" dirty="0"/>
              <a:t>занятий</a:t>
            </a:r>
            <a:r>
              <a:rPr lang="ru-RU" sz="1600" dirty="0" smtClean="0"/>
              <a:t>:</a:t>
            </a:r>
          </a:p>
          <a:p>
            <a:pPr marL="101600" lvl="0" indent="0">
              <a:buNone/>
            </a:pPr>
            <a:r>
              <a:rPr lang="ru-RU" sz="1600" dirty="0" smtClean="0"/>
              <a:t>0 урок – 13:20</a:t>
            </a:r>
          </a:p>
          <a:p>
            <a:pPr marL="101600" lvl="0" indent="0">
              <a:buNone/>
            </a:pPr>
            <a:r>
              <a:rPr lang="ru-RU" sz="1600" dirty="0" smtClean="0"/>
              <a:t>1 урок – 14:10</a:t>
            </a:r>
            <a:endParaRPr lang="ru-RU" sz="1600" dirty="0"/>
          </a:p>
          <a:p>
            <a:pPr lvl="0"/>
            <a:r>
              <a:rPr lang="ru-RU" sz="1600" dirty="0" smtClean="0"/>
              <a:t>завершение </a:t>
            </a:r>
            <a:r>
              <a:rPr lang="ru-RU" sz="1600" dirty="0"/>
              <a:t>занятий</a:t>
            </a:r>
            <a:r>
              <a:rPr lang="ru-RU" sz="1600" dirty="0" smtClean="0"/>
              <a:t>: </a:t>
            </a:r>
          </a:p>
          <a:p>
            <a:pPr marL="101600" lvl="0" indent="0">
              <a:buNone/>
            </a:pPr>
            <a:r>
              <a:rPr lang="ru-RU" sz="1600" dirty="0" smtClean="0"/>
              <a:t>6 урок - 19:00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990" y="1556240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 смена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b="1" u="sng" dirty="0" smtClean="0"/>
              <a:t>классы: 1, 4, 5, 9-11</a:t>
            </a:r>
          </a:p>
          <a:p>
            <a:r>
              <a:rPr lang="ru-RU" sz="1600" dirty="0" smtClean="0"/>
              <a:t>начало занятий:8:00</a:t>
            </a:r>
          </a:p>
          <a:p>
            <a:r>
              <a:rPr lang="ru-RU" sz="1600" dirty="0" smtClean="0"/>
              <a:t>завершение занятий:</a:t>
            </a:r>
          </a:p>
          <a:p>
            <a:pPr marL="101600" indent="0">
              <a:buNone/>
            </a:pPr>
            <a:r>
              <a:rPr lang="ru-RU" sz="1600" dirty="0" smtClean="0"/>
              <a:t>6 урок  - 12:50;</a:t>
            </a:r>
          </a:p>
          <a:p>
            <a:pPr marL="101600" indent="0">
              <a:buNone/>
            </a:pPr>
            <a:r>
              <a:rPr lang="ru-RU" sz="1600" dirty="0" smtClean="0"/>
              <a:t>7 урок – 13:40.</a:t>
            </a: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4100" name="Picture 4" descr="C:\Users\On\Desktop\image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0" y="2965995"/>
            <a:ext cx="1893258" cy="21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5-7 классов (ФОП ООО)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64060"/>
              </p:ext>
            </p:extLst>
          </p:nvPr>
        </p:nvGraphicFramePr>
        <p:xfrm>
          <a:off x="230907" y="1216324"/>
          <a:ext cx="5616261" cy="379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Лист" r:id="rId4" imgW="9953504" imgH="6781766" progId="Excel.Sheet.12">
                  <p:embed/>
                </p:oleObj>
              </mc:Choice>
              <mc:Fallback>
                <p:oleObj name="Лист" r:id="rId4" imgW="9953504" imgH="6781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07" y="1216324"/>
                        <a:ext cx="5616261" cy="37956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C:\Users\On\Desktop\image1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2617" y="1878660"/>
            <a:ext cx="2516325" cy="21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0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61569"/>
              </p:ext>
            </p:extLst>
          </p:nvPr>
        </p:nvGraphicFramePr>
        <p:xfrm>
          <a:off x="183159" y="1340792"/>
          <a:ext cx="6355247" cy="3558743"/>
        </p:xfrm>
        <a:graphic>
          <a:graphicData uri="http://schemas.openxmlformats.org/drawingml/2006/table">
            <a:tbl>
              <a:tblPr/>
              <a:tblGrid>
                <a:gridCol w="1659487"/>
                <a:gridCol w="1659487"/>
                <a:gridCol w="227630"/>
                <a:gridCol w="192750"/>
                <a:gridCol w="205600"/>
                <a:gridCol w="205600"/>
                <a:gridCol w="301058"/>
                <a:gridCol w="302893"/>
                <a:gridCol w="161542"/>
                <a:gridCol w="161542"/>
                <a:gridCol w="286371"/>
                <a:gridCol w="286371"/>
                <a:gridCol w="352458"/>
                <a:gridCol w="352458"/>
              </a:tblGrid>
              <a:tr h="11590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80" marR="4880" marT="488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6-дневная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учебная неделя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5-дневная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учебная неделя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Предметные области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Учебные предметы/ классы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в неделю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часов в неделю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IX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Обязательная часть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 и литература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Литература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 и родная литература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Родной язык*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Родная литература*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Иностранный язык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 и информатика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Алгебра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Геометрия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Информатика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Общественно-научные предметы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История России. Всеобщая история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Обществознание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География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Естественно-научные предметы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Искусство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Музыка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Изобразительное искусство 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Технология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Технология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Основы безопасности жизнедеятельности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безопасности жизнедеятельности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духовно-нравственной культуры народов России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Основы духовно-нравственной культуры народов России**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Часть, формируемая участниками образовательных отношений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Максимально допустимая недельная  нагрузка </a:t>
                      </a:r>
                    </a:p>
                  </a:txBody>
                  <a:tcPr marL="4880" marR="4880" marT="4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4880" marR="4880" marT="48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64109" y="393914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dirty="0" smtClean="0"/>
              <a:t>Учебный план 8, 9 классов (ООП ООО)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17252"/>
              </p:ext>
            </p:extLst>
          </p:nvPr>
        </p:nvGraphicFramePr>
        <p:xfrm>
          <a:off x="7505209" y="473002"/>
          <a:ext cx="1224661" cy="502920"/>
        </p:xfrm>
        <a:graphic>
          <a:graphicData uri="http://schemas.openxmlformats.org/drawingml/2006/table">
            <a:tbl>
              <a:tblPr>
                <a:tableStyleId>{855E3837-BD4F-465B-9885-CDF288417B2D}</a:tableStyleId>
              </a:tblPr>
              <a:tblGrid>
                <a:gridCol w="122466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 учебных недель - 35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122" name="Picture 2" descr="C:\Users\On\Desktop\image06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98" y="1365464"/>
            <a:ext cx="2290602" cy="30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5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Внеурочная деятельность</a:t>
            </a:r>
            <a:br>
              <a:rPr lang="ru-RU" dirty="0"/>
            </a:br>
            <a:r>
              <a:rPr lang="ru-RU" dirty="0"/>
              <a:t>при 5 / 6 – </a:t>
            </a:r>
            <a:r>
              <a:rPr lang="ru-RU" dirty="0" smtClean="0"/>
              <a:t>дневной </a:t>
            </a:r>
            <a:r>
              <a:rPr lang="ru-RU" dirty="0"/>
              <a:t>учебной неделе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69183"/>
              </p:ext>
            </p:extLst>
          </p:nvPr>
        </p:nvGraphicFramePr>
        <p:xfrm>
          <a:off x="2590799" y="1516011"/>
          <a:ext cx="4426051" cy="167640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1857376"/>
                <a:gridCol w="866775"/>
                <a:gridCol w="857250"/>
                <a:gridCol w="844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– 4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 – 9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10,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 на внеурочную деятельность на каждый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2-х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3-х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4-х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On\Desktop\image011-1-720x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53" y="3238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n\Desktop\image014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7" y="320407"/>
            <a:ext cx="2304039" cy="23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n\Desktop\image035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792" y="2948853"/>
            <a:ext cx="1895681" cy="2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n\Desktop\image1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301751"/>
            <a:ext cx="1853925" cy="13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n\Desktop\image1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190999"/>
            <a:ext cx="3227070" cy="15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1046</Words>
  <Application>Microsoft Office PowerPoint</Application>
  <PresentationFormat>Экран (16:9)</PresentationFormat>
  <Paragraphs>472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Salerio template</vt:lpstr>
      <vt:lpstr>Лист</vt:lpstr>
      <vt:lpstr>Родительское собрание «Планирование учебной деятельности  МБОУ СОШ №3  на 2023-2024 учебный год» (5-8 классы)     </vt:lpstr>
      <vt:lpstr>Нормативная документация</vt:lpstr>
      <vt:lpstr>Презентация PowerPoint</vt:lpstr>
      <vt:lpstr>Презентация PowerPoint</vt:lpstr>
      <vt:lpstr>Максимальный объем недельной  учебной нагрузки</vt:lpstr>
      <vt:lpstr>Сменность на 2023-2024 учебный год</vt:lpstr>
      <vt:lpstr>Учебный план 5-7 классов (ФОП ООО)</vt:lpstr>
      <vt:lpstr>Презентация PowerPoint</vt:lpstr>
      <vt:lpstr>Внеурочная деятельность при 5 / 6 – дневной учебной неделе</vt:lpstr>
      <vt:lpstr>Мероприятия по планированию учебной деятельности на 2023-2024 учебный год</vt:lpstr>
      <vt:lpstr>Информирование родителей  (законных представителей) учащихся</vt:lpstr>
      <vt:lpstr>ОПРОС родителей  (законных представителей)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Учиться: шесть дней или пять?</dc:title>
  <dc:creator>Солуянова Вероника Анатольевна</dc:creator>
  <cp:lastModifiedBy>On</cp:lastModifiedBy>
  <cp:revision>241</cp:revision>
  <cp:lastPrinted>2022-03-16T08:25:02Z</cp:lastPrinted>
  <dcterms:modified xsi:type="dcterms:W3CDTF">2023-04-18T07:16:46Z</dcterms:modified>
</cp:coreProperties>
</file>