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0" r:id="rId12"/>
    <p:sldId id="287" r:id="rId13"/>
    <p:sldId id="288" r:id="rId14"/>
    <p:sldId id="289" r:id="rId15"/>
    <p:sldId id="291" r:id="rId16"/>
    <p:sldId id="266" r:id="rId17"/>
    <p:sldId id="267" r:id="rId18"/>
    <p:sldId id="286" r:id="rId19"/>
    <p:sldId id="26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9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8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2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3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5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9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2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7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0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BB90B-6760-47A5-AD4A-8FF849193344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D5EA-0FEB-4AE0-8B92-106233A59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ПОДГОТОВКА </a:t>
            </a:r>
            <a:br>
              <a:rPr lang="ru-RU" dirty="0"/>
            </a:br>
            <a:r>
              <a:rPr lang="ru-RU" dirty="0"/>
              <a:t>К ИТОГОВОМУ СОЧИНЕНИЮ</a:t>
            </a:r>
          </a:p>
        </p:txBody>
      </p:sp>
    </p:spTree>
    <p:extLst>
      <p:ext uri="{BB962C8B-B14F-4D97-AF65-F5344CB8AC3E}">
        <p14:creationId xmlns:p14="http://schemas.microsoft.com/office/powerpoint/2010/main" val="232588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692" y="478302"/>
            <a:ext cx="11422966" cy="569866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Шаг 2. Стратегия дальнейшей работы</a:t>
            </a:r>
            <a:endParaRPr lang="ru-RU" dirty="0"/>
          </a:p>
          <a:p>
            <a:pPr marL="0" indent="0">
              <a:buNone/>
            </a:pPr>
            <a:r>
              <a:rPr lang="ru-RU" sz="2000" b="1" dirty="0"/>
              <a:t>Тема выбрана! Что делать дальше?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/>
              <a:t>1. Возвращаюсь к поставленным вопросам, остановившись на выбранной теме.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2. Нахожу ответы на ТРИ составных вопроса: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502570"/>
              </p:ext>
            </p:extLst>
          </p:nvPr>
        </p:nvGraphicFramePr>
        <p:xfrm>
          <a:off x="351692" y="2194560"/>
          <a:ext cx="11254153" cy="427657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532759">
                  <a:extLst>
                    <a:ext uri="{9D8B030D-6E8A-4147-A177-3AD203B41FA5}">
                      <a16:colId xmlns:a16="http://schemas.microsoft.com/office/drawing/2014/main" xmlns="" val="571861951"/>
                    </a:ext>
                  </a:extLst>
                </a:gridCol>
                <a:gridCol w="3860697">
                  <a:extLst>
                    <a:ext uri="{9D8B030D-6E8A-4147-A177-3AD203B41FA5}">
                      <a16:colId xmlns:a16="http://schemas.microsoft.com/office/drawing/2014/main" xmlns="" val="3306043052"/>
                    </a:ext>
                  </a:extLst>
                </a:gridCol>
                <a:gridCol w="3860697">
                  <a:extLst>
                    <a:ext uri="{9D8B030D-6E8A-4147-A177-3AD203B41FA5}">
                      <a16:colId xmlns:a16="http://schemas.microsoft.com/office/drawing/2014/main" xmlns="" val="1465512518"/>
                    </a:ext>
                  </a:extLst>
                </a:gridCol>
              </a:tblGrid>
              <a:tr h="427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(О ЧЁМ)   писать?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ЗАЧЕМ    писать?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КАК   писать?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1424229"/>
                  </a:ext>
                </a:extLst>
              </a:tr>
              <a:tr h="128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Обдумываю собственное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мнение. Составляю опорный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Определяю основную мысль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сочинения.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Пишу вступление, включив в него тезис  (оформляю собственное мнение)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46061776"/>
                  </a:ext>
                </a:extLst>
              </a:tr>
              <a:tr h="1710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Вспоминаю произведения, 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которых раскрывается данная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тема. Обдумываю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аргументацию.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Проверяю, прослеживается ли  цель высказывания, т.е.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коммуникативный замысел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сочинения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Доказываю его, подобрав произведения для аргументации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8247830"/>
                  </a:ext>
                </a:extLst>
              </a:tr>
              <a:tr h="85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Обдумываю композицию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форму сочинения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Пишу заключение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60121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33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Напишите план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а) Вступление (озаглавьте его!): историческое, биографическое, сопоставительное, аналитическое, цитатное, личностное. </a:t>
            </a:r>
            <a:br>
              <a:rPr lang="ru-RU" dirty="0"/>
            </a:br>
            <a:r>
              <a:rPr lang="ru-RU" dirty="0"/>
              <a:t>б) Основная часть (озаглавьте ее) - аргументы, основанные на анализе текста и знании литературоведческого материала. </a:t>
            </a:r>
            <a:br>
              <a:rPr lang="ru-RU" dirty="0"/>
            </a:br>
            <a:r>
              <a:rPr lang="ru-RU" dirty="0"/>
              <a:t>в) Заключение (озаглавьте его!) Подведите итог своим рассуждениям: что увидели? отметили? в чем значение, актуальность, ценность образов, произведения для истории литературы?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21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 3. Пишу сочинение.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57" y="1350498"/>
            <a:ext cx="11380763" cy="482646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Выбрав тему, конспективно записать все, что приходит в голову: биография автора, эпоха, герои, события, эпизоды, аналогии, высказывания критиков)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НАЧАТЬ ПИСАТЬ С ОСНОВНОЙ ЧАСТИ!!!</a:t>
            </a:r>
          </a:p>
          <a:p>
            <a:r>
              <a:rPr lang="ru-RU" dirty="0"/>
              <a:t>ОТВЕТИТЬ НА ВОПРОСЫ, КОТОРЫЕ «ЗАДАЕТ» ТЕМА СОЧИНЕНИЯ.</a:t>
            </a:r>
          </a:p>
          <a:p>
            <a:r>
              <a:rPr lang="ru-RU" dirty="0"/>
              <a:t>ПОДТВЕРДИТЬ СВОЮ ТОЧКУ ЗРЕНИЯ ПРИМЕРАМИ ИЗ  ЛИТЕРАТУРНЫХ ПРОИЗВЕДЕНИЙ.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424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2" y="1350498"/>
            <a:ext cx="11241258" cy="5190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>
                <a:solidFill>
                  <a:srgbClr val="FF0000"/>
                </a:solidFill>
              </a:rPr>
              <a:t>. Нельзя писать сочинение по произведению, которое вы не читали</a:t>
            </a:r>
            <a:r>
              <a:rPr lang="ru-RU" dirty="0"/>
              <a:t>. Ваше незнание всегда будет заметно ЭКСПЕРТУ, и вы рискуете получить замечание типа «Тема не понята и не раскрыта», или «Работа носит поверхностный характер», или неудовлетворительную оценку по литературе.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Знаете ли вы </a:t>
            </a:r>
            <a:r>
              <a:rPr lang="ru-RU" dirty="0">
                <a:solidFill>
                  <a:srgbClr val="FF0000"/>
                </a:solidFill>
              </a:rPr>
              <a:t>исторический и литературный фон </a:t>
            </a:r>
            <a:r>
              <a:rPr lang="ru-RU" dirty="0"/>
              <a:t>создания произведения, его историю, основные факты жизни писателя (особенно те, когда было написано произведение)?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3. Понятен ли </a:t>
            </a:r>
            <a:r>
              <a:rPr lang="ru-RU" dirty="0">
                <a:solidFill>
                  <a:srgbClr val="FF0000"/>
                </a:solidFill>
              </a:rPr>
              <a:t>смысл названия </a:t>
            </a:r>
            <a:r>
              <a:rPr lang="ru-RU" dirty="0"/>
              <a:t>и можете ли вы объяснить его? А тему и идею?.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301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18" y="506436"/>
            <a:ext cx="11535508" cy="6351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4. Какие основные </a:t>
            </a:r>
            <a:r>
              <a:rPr lang="ru-RU" dirty="0">
                <a:solidFill>
                  <a:srgbClr val="FF0000"/>
                </a:solidFill>
              </a:rPr>
              <a:t>проблемы</a:t>
            </a:r>
            <a:r>
              <a:rPr lang="ru-RU" dirty="0"/>
              <a:t> поставил автор? ( «ума» - «Горе от ума», истинного и ложного патриотизма – «Война и мир», счастья, положительного героя, «лишнего человека» и др.).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5. Можете ли вы </a:t>
            </a:r>
            <a:r>
              <a:rPr lang="ru-RU" dirty="0">
                <a:solidFill>
                  <a:srgbClr val="FF0000"/>
                </a:solidFill>
              </a:rPr>
              <a:t>пересказать сюжет и выделить в нем основные части конфликта</a:t>
            </a:r>
            <a:r>
              <a:rPr lang="ru-RU" dirty="0"/>
              <a:t>? Какой характер носит конфликт? (идеологический – в «Преступлении и наказании», социальный – в «Грозе», психологический – в рассказе «После бала»).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6. В чем, по-вашему</a:t>
            </a:r>
            <a:r>
              <a:rPr lang="ru-RU" dirty="0">
                <a:solidFill>
                  <a:srgbClr val="FF0000"/>
                </a:solidFill>
              </a:rPr>
              <a:t>, особенности композиции</a:t>
            </a:r>
            <a:r>
              <a:rPr lang="ru-RU" dirty="0"/>
              <a:t>? Назовите ее основные части и эпизоды, им соответствующие.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7. Понятна ли вам </a:t>
            </a:r>
            <a:r>
              <a:rPr lang="ru-RU" dirty="0">
                <a:solidFill>
                  <a:srgbClr val="FF0000"/>
                </a:solidFill>
              </a:rPr>
              <a:t>система персонажей </a:t>
            </a:r>
            <a:r>
              <a:rPr lang="ru-RU" dirty="0"/>
              <a:t>в произведении и то, как герои соотносятся между собой? (антиподы – </a:t>
            </a:r>
            <a:r>
              <a:rPr lang="ru-RU" dirty="0" err="1"/>
              <a:t>Штольц</a:t>
            </a:r>
            <a:r>
              <a:rPr lang="ru-RU" dirty="0"/>
              <a:t> и Обломов, сопоставление – князь Андрей и Пьер).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8. Понятна ли </a:t>
            </a:r>
            <a:r>
              <a:rPr lang="ru-RU" dirty="0">
                <a:solidFill>
                  <a:srgbClr val="FF0000"/>
                </a:solidFill>
              </a:rPr>
              <a:t>авторская позиция</a:t>
            </a:r>
            <a:r>
              <a:rPr lang="ru-RU" dirty="0"/>
              <a:t>? С помощью каких художественных приемов (интерьер, пейзаж, сны, монологи, художественные детали, лирические отступления и др.) можно выявить ее?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9. Сумеете ли вы отметить основные </a:t>
            </a:r>
            <a:r>
              <a:rPr lang="ru-RU" dirty="0">
                <a:solidFill>
                  <a:srgbClr val="FF0000"/>
                </a:solidFill>
              </a:rPr>
              <a:t>черты стиля </a:t>
            </a:r>
            <a:r>
              <a:rPr lang="ru-RU" dirty="0"/>
              <a:t>данного писателя (лаконизм, внимание к мелочам и др.)?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480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286" y="520505"/>
            <a:ext cx="11086514" cy="565645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10. </a:t>
            </a:r>
            <a:r>
              <a:rPr lang="ru-RU" dirty="0">
                <a:solidFill>
                  <a:srgbClr val="FF0000"/>
                </a:solidFill>
              </a:rPr>
              <a:t>Не занимайтесь пересказом: это не изложение</a:t>
            </a:r>
            <a:r>
              <a:rPr lang="ru-RU" dirty="0"/>
              <a:t>. Не перегружайте сочинение цитатами, особенно стихотворными. Достоинство цитаты – краткость и уместность. В то же время </a:t>
            </a:r>
            <a:r>
              <a:rPr lang="ru-RU" dirty="0">
                <a:solidFill>
                  <a:srgbClr val="FF0000"/>
                </a:solidFill>
              </a:rPr>
              <a:t>работа без цитат заставит усомниться в знании вами текста. 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11. Части работы должны быть соразмерны, логически связаны и последовательны. Помните о роли абзацев.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12. Не «перехваливайте» классиков: «гениальный», «великий национальный» и т.п. </a:t>
            </a:r>
            <a:r>
              <a:rPr lang="ru-RU" dirty="0">
                <a:solidFill>
                  <a:srgbClr val="FF0000"/>
                </a:solidFill>
              </a:rPr>
              <a:t>Избегайте речевых штампов и повторов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911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015" y="323557"/>
            <a:ext cx="11704320" cy="5853406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Обдумать вступление </a:t>
            </a:r>
            <a:r>
              <a:rPr lang="ru-RU" i="1" dirty="0"/>
              <a:t>(своеобразный ввод в тему).</a:t>
            </a:r>
            <a:r>
              <a:rPr lang="ru-RU" dirty="0"/>
              <a:t> Это может быть:</a:t>
            </a:r>
          </a:p>
          <a:p>
            <a:pPr marL="0" indent="0">
              <a:buNone/>
            </a:pPr>
            <a:r>
              <a:rPr lang="ru-RU" dirty="0"/>
              <a:t> — высказывание своего взгляда на проблему;</a:t>
            </a:r>
          </a:p>
          <a:p>
            <a:pPr marL="0" indent="0">
              <a:buNone/>
            </a:pPr>
            <a:r>
              <a:rPr lang="ru-RU" dirty="0"/>
              <a:t> — вступление в спор с воображаемым оппонентом или приглашение его к разговору;</a:t>
            </a:r>
          </a:p>
          <a:p>
            <a:pPr marL="0" indent="0">
              <a:buNone/>
            </a:pPr>
            <a:r>
              <a:rPr lang="ru-RU" dirty="0"/>
              <a:t> — обоснование причин обращения к этой теме;</a:t>
            </a:r>
          </a:p>
          <a:p>
            <a:pPr marL="0" indent="0">
              <a:buNone/>
            </a:pPr>
            <a:r>
              <a:rPr lang="ru-RU" dirty="0"/>
              <a:t> — эмоционально ввод в тему сочинения;</a:t>
            </a:r>
          </a:p>
          <a:p>
            <a:pPr marL="0" indent="0">
              <a:buNone/>
            </a:pPr>
            <a:r>
              <a:rPr lang="ru-RU" dirty="0"/>
              <a:t> — использование оригинальной цитаты, обращённой к слушателю (читателю);</a:t>
            </a:r>
          </a:p>
          <a:p>
            <a:pPr marL="0" indent="0">
              <a:buNone/>
            </a:pPr>
            <a:r>
              <a:rPr lang="ru-RU" dirty="0"/>
              <a:t> — проведение анализа какого-либо понятия, входящего в формулировку темы;</a:t>
            </a:r>
          </a:p>
          <a:p>
            <a:pPr marL="0" indent="0">
              <a:buNone/>
            </a:pPr>
            <a:r>
              <a:rPr lang="ru-RU" dirty="0"/>
              <a:t> — проведение экскурса в историю (краткая характеристика эпохи);</a:t>
            </a:r>
          </a:p>
          <a:p>
            <a:pPr marL="0" indent="0">
              <a:buNone/>
            </a:pPr>
            <a:r>
              <a:rPr lang="ru-RU" dirty="0"/>
              <a:t> — оформление вступления в виде вопросов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89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625" y="253218"/>
            <a:ext cx="11690252" cy="63304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Обдумать заключение</a:t>
            </a:r>
            <a:r>
              <a:rPr lang="ru-RU" i="1" dirty="0"/>
              <a:t>.</a:t>
            </a:r>
            <a:r>
              <a:rPr lang="ru-RU" dirty="0"/>
              <a:t> Это может быть так:</a:t>
            </a:r>
          </a:p>
          <a:p>
            <a:pPr marL="0" indent="0">
              <a:buNone/>
            </a:pPr>
            <a:r>
              <a:rPr lang="ru-RU" dirty="0"/>
              <a:t> — </a:t>
            </a:r>
            <a:r>
              <a:rPr lang="ru-RU" u="sng" dirty="0"/>
              <a:t>обобщение сказанного</a:t>
            </a:r>
            <a:r>
              <a:rPr lang="ru-RU" dirty="0"/>
              <a:t>. Для этого ещё раз перечитываю тезисный план, записанный</a:t>
            </a:r>
          </a:p>
          <a:p>
            <a:pPr marL="0" indent="0">
              <a:buNone/>
            </a:pPr>
            <a:r>
              <a:rPr lang="ru-RU" dirty="0"/>
              <a:t>на черновике, и, не повторяя высказанных мыслей, обобщаю изложенное. При этом не</a:t>
            </a:r>
          </a:p>
          <a:p>
            <a:pPr marL="0" indent="0">
              <a:buNone/>
            </a:pPr>
            <a:r>
              <a:rPr lang="ru-RU" dirty="0"/>
              <a:t>забываю, что хорошее осмысленное заключение должно содержать не больше 6-7</a:t>
            </a:r>
          </a:p>
          <a:p>
            <a:pPr marL="0" indent="0">
              <a:buNone/>
            </a:pPr>
            <a:r>
              <a:rPr lang="ru-RU" dirty="0"/>
              <a:t>предложений.</a:t>
            </a:r>
          </a:p>
          <a:p>
            <a:pPr marL="0" indent="0">
              <a:buNone/>
            </a:pPr>
            <a:r>
              <a:rPr lang="ru-RU" dirty="0"/>
              <a:t> — </a:t>
            </a:r>
            <a:r>
              <a:rPr lang="ru-RU" u="sng" dirty="0"/>
              <a:t>возвращение к началу разговора</a:t>
            </a:r>
            <a:r>
              <a:rPr lang="ru-RU" dirty="0"/>
              <a:t> (приём «</a:t>
            </a:r>
            <a:r>
              <a:rPr lang="ru-RU" dirty="0" err="1"/>
              <a:t>закольцовывания</a:t>
            </a:r>
            <a:r>
              <a:rPr lang="ru-RU" dirty="0"/>
              <a:t>»)</a:t>
            </a:r>
          </a:p>
          <a:p>
            <a:pPr marL="0" indent="0">
              <a:buNone/>
            </a:pPr>
            <a:r>
              <a:rPr lang="ru-RU" dirty="0"/>
              <a:t> — взгляд вперёд, то есть можно пофилософствовать о том, что будет, если…</a:t>
            </a:r>
          </a:p>
          <a:p>
            <a:pPr marL="0" indent="0">
              <a:buNone/>
            </a:pPr>
            <a:r>
              <a:rPr lang="ru-RU" dirty="0"/>
              <a:t>(Например, рассуждая о «взгляде на судьбу России классиков различных лет»,</a:t>
            </a:r>
          </a:p>
          <a:p>
            <a:pPr marL="0" indent="0">
              <a:buNone/>
            </a:pPr>
            <a:r>
              <a:rPr lang="ru-RU" dirty="0"/>
              <a:t>представить, что сказали бы классики будущего, если положение дел в стране резко не</a:t>
            </a:r>
          </a:p>
          <a:p>
            <a:pPr marL="0" indent="0">
              <a:buNone/>
            </a:pPr>
            <a:r>
              <a:rPr lang="ru-RU" dirty="0"/>
              <a:t>изменится).</a:t>
            </a:r>
          </a:p>
          <a:p>
            <a:pPr marL="0" indent="0">
              <a:buNone/>
            </a:pPr>
            <a:r>
              <a:rPr lang="ru-RU" dirty="0"/>
              <a:t> — </a:t>
            </a:r>
            <a:r>
              <a:rPr lang="ru-RU" u="sng" dirty="0"/>
              <a:t>обращение к читателю</a:t>
            </a:r>
            <a:r>
              <a:rPr lang="ru-RU" dirty="0"/>
              <a:t>. Если вступление было оформлено в форме приглашения к</a:t>
            </a:r>
          </a:p>
          <a:p>
            <a:pPr marL="0" indent="0">
              <a:buNone/>
            </a:pPr>
            <a:r>
              <a:rPr lang="ru-RU" dirty="0"/>
              <a:t>разговору, то закончить сочинение можно таким же обращением. Смысл обращения к</a:t>
            </a:r>
          </a:p>
          <a:p>
            <a:pPr marL="0" indent="0">
              <a:buNone/>
            </a:pPr>
            <a:r>
              <a:rPr lang="ru-RU" dirty="0"/>
              <a:t>собеседнику может быть различным: можно призвать его к какому-то поступку или </a:t>
            </a:r>
          </a:p>
          <a:p>
            <a:pPr marL="0" indent="0">
              <a:buNone/>
            </a:pPr>
            <a:r>
              <a:rPr lang="ru-RU" dirty="0"/>
              <a:t>задать риторический вопрос, на который каждый из нас должен ответить</a:t>
            </a:r>
          </a:p>
          <a:p>
            <a:pPr marL="0" indent="0">
              <a:buNone/>
            </a:pPr>
            <a:r>
              <a:rPr lang="ru-RU" dirty="0"/>
              <a:t>самостоятельно.</a:t>
            </a:r>
          </a:p>
          <a:p>
            <a:pPr marL="0" indent="0">
              <a:buNone/>
            </a:pPr>
            <a:r>
              <a:rPr lang="ru-RU" dirty="0"/>
              <a:t> — </a:t>
            </a:r>
            <a:r>
              <a:rPr lang="ru-RU" u="sng" dirty="0"/>
              <a:t>обращение к оригинальной цитате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21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083" y="253218"/>
            <a:ext cx="11619914" cy="5923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Шаг 4. Тактика ПРОВЕРКИ сочинения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Пишу сочинение на черновике.</a:t>
            </a:r>
          </a:p>
          <a:p>
            <a:pPr marL="0" indent="0">
              <a:buNone/>
            </a:pPr>
            <a:r>
              <a:rPr lang="ru-RU" dirty="0"/>
              <a:t>2. Пересчитываю количество слов (рекомендованное количество - 350 слов). Максимальное количество слов не устанавливается).</a:t>
            </a:r>
          </a:p>
          <a:p>
            <a:pPr marL="0" indent="0">
              <a:buNone/>
            </a:pPr>
            <a:r>
              <a:rPr lang="ru-RU" u="sng" dirty="0"/>
              <a:t>3. Перечитываю сочинение, проверяя его и соотнося с критериями оценивания, для чего</a:t>
            </a:r>
            <a:r>
              <a:rPr lang="ru-RU" dirty="0"/>
              <a:t> </a:t>
            </a:r>
            <a:r>
              <a:rPr lang="ru-RU" u="sng" dirty="0"/>
              <a:t>отвечаю на следующие вопросы: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Правильно ли понята тема, соответствует ли сочинение теме? Сформулирован ли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тезис? Я ОТВЕТИЛ(А) НА ВОПРОС? КАК ТО, ЧТО Я НАПИСАЛ(А), ОТНОСИТСЯ К ТЕМЕ СОЧИНЕНИЯ?</a:t>
            </a:r>
          </a:p>
          <a:p>
            <a:pPr marL="0" indent="0">
              <a:buNone/>
            </a:pPr>
            <a:r>
              <a:rPr lang="ru-RU" b="1" dirty="0"/>
              <a:t>(</a:t>
            </a:r>
            <a:r>
              <a:rPr lang="ru-RU" b="1" i="1" dirty="0"/>
              <a:t>Это критерий 1, обязательный для получения зачёта</a:t>
            </a:r>
            <a:r>
              <a:rPr lang="ru-RU" b="1" dirty="0"/>
              <a:t>)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Приведены ли аргументы из художественных произведений?</a:t>
            </a:r>
            <a:r>
              <a:rPr lang="ru-RU" dirty="0"/>
              <a:t> (</a:t>
            </a:r>
            <a:r>
              <a:rPr lang="ru-RU" b="1" i="1" dirty="0"/>
              <a:t>Это критерий 2, обязательный для получения зачёта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920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09" y="379828"/>
            <a:ext cx="11774659" cy="6161649"/>
          </a:xfrm>
        </p:spPr>
        <p:txBody>
          <a:bodyPr>
            <a:normAutofit lnSpcReduction="10000"/>
          </a:bodyPr>
          <a:lstStyle/>
          <a:p>
            <a:endParaRPr lang="ru-RU" b="1" dirty="0"/>
          </a:p>
          <a:p>
            <a:r>
              <a:rPr lang="ru-RU" b="1" dirty="0"/>
              <a:t>Соблюдены ли </a:t>
            </a:r>
            <a:r>
              <a:rPr lang="ru-RU" b="1" dirty="0">
                <a:solidFill>
                  <a:srgbClr val="FF0000"/>
                </a:solidFill>
              </a:rPr>
              <a:t>правила построения сочинения</a:t>
            </a:r>
            <a:r>
              <a:rPr lang="ru-RU" b="1" dirty="0"/>
              <a:t>? Не нарушена ли пропорциональность частей?</a:t>
            </a:r>
            <a:endParaRPr lang="ru-RU" dirty="0"/>
          </a:p>
          <a:p>
            <a:r>
              <a:rPr lang="ru-RU" b="1" dirty="0"/>
              <a:t> Есть ли </a:t>
            </a:r>
            <a:r>
              <a:rPr lang="ru-RU" b="1" dirty="0">
                <a:solidFill>
                  <a:srgbClr val="FF0000"/>
                </a:solidFill>
              </a:rPr>
              <a:t>переходы от одной части сочинения к другой</a:t>
            </a:r>
            <a:r>
              <a:rPr lang="ru-RU" b="1" dirty="0"/>
              <a:t>, от одной мысли к другой,</a:t>
            </a:r>
            <a:r>
              <a:rPr lang="ru-RU" dirty="0"/>
              <a:t> </a:t>
            </a:r>
            <a:r>
              <a:rPr lang="ru-RU" b="1" dirty="0"/>
              <a:t>логичны ли эти переходы?</a:t>
            </a:r>
            <a:endParaRPr lang="ru-RU" dirty="0"/>
          </a:p>
          <a:p>
            <a:r>
              <a:rPr lang="ru-RU" b="1" dirty="0"/>
              <a:t> Есть ли </a:t>
            </a:r>
            <a:r>
              <a:rPr lang="ru-RU" b="1" dirty="0">
                <a:solidFill>
                  <a:srgbClr val="FF0000"/>
                </a:solidFill>
              </a:rPr>
              <a:t>выводы</a:t>
            </a:r>
            <a:r>
              <a:rPr lang="ru-RU" b="1" dirty="0"/>
              <a:t>, завершающие отдельные части сочинения и работу в целом? (</a:t>
            </a:r>
            <a:r>
              <a:rPr lang="ru-RU" b="1" i="1" dirty="0"/>
              <a:t>Это</a:t>
            </a:r>
            <a:r>
              <a:rPr lang="ru-RU" dirty="0"/>
              <a:t> </a:t>
            </a:r>
            <a:r>
              <a:rPr lang="ru-RU" b="1" i="1" dirty="0"/>
              <a:t>критерий 3</a:t>
            </a:r>
            <a:r>
              <a:rPr lang="ru-RU" dirty="0"/>
              <a:t>)</a:t>
            </a:r>
          </a:p>
          <a:p>
            <a:r>
              <a:rPr lang="ru-RU" b="1" dirty="0"/>
              <a:t>Соответствует ли </a:t>
            </a:r>
            <a:r>
              <a:rPr lang="ru-RU" b="1" dirty="0">
                <a:solidFill>
                  <a:srgbClr val="FF0000"/>
                </a:solidFill>
              </a:rPr>
              <a:t>язык и стиль </a:t>
            </a:r>
            <a:r>
              <a:rPr lang="ru-RU" b="1" dirty="0"/>
              <a:t>сочинения мыслям, чувствам и настроениям, которые вызывает тема и привлекаемый для её раскрытия фактический материал?</a:t>
            </a:r>
            <a:endParaRPr lang="ru-RU" dirty="0"/>
          </a:p>
          <a:p>
            <a:r>
              <a:rPr lang="ru-RU" b="1" dirty="0"/>
              <a:t>Используется ли </a:t>
            </a:r>
            <a:r>
              <a:rPr lang="ru-RU" b="1" dirty="0">
                <a:solidFill>
                  <a:srgbClr val="FF0000"/>
                </a:solidFill>
              </a:rPr>
              <a:t>разнообразная лексика </a:t>
            </a:r>
            <a:r>
              <a:rPr lang="ru-RU" b="1" dirty="0"/>
              <a:t>и различные грамматические конструкции?</a:t>
            </a:r>
            <a:r>
              <a:rPr lang="ru-RU" dirty="0"/>
              <a:t> (</a:t>
            </a:r>
            <a:r>
              <a:rPr lang="ru-RU" b="1" i="1" dirty="0"/>
              <a:t>Это критерий 4</a:t>
            </a:r>
            <a:r>
              <a:rPr lang="ru-RU" dirty="0"/>
              <a:t>)</a:t>
            </a:r>
          </a:p>
          <a:p>
            <a:r>
              <a:rPr lang="ru-RU" b="1" dirty="0"/>
              <a:t>Насколько </a:t>
            </a:r>
            <a:r>
              <a:rPr lang="ru-RU" b="1" dirty="0">
                <a:solidFill>
                  <a:srgbClr val="FF0000"/>
                </a:solidFill>
              </a:rPr>
              <a:t>грамотно</a:t>
            </a:r>
            <a:r>
              <a:rPr lang="ru-RU" b="1" dirty="0"/>
              <a:t> написана работа?</a:t>
            </a:r>
            <a:r>
              <a:rPr lang="ru-RU" dirty="0"/>
              <a:t> ВСЕ ЛИ СЛОВА ПРОВЕРИЛ(А) С ПОМОЩЬЮ ОРФОГРАФИЧ.СЛОВАРЯ? (</a:t>
            </a:r>
            <a:r>
              <a:rPr lang="ru-RU" b="1" i="1" dirty="0"/>
              <a:t>Это критерий 5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0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4869"/>
          </a:xfrm>
        </p:spPr>
        <p:txBody>
          <a:bodyPr>
            <a:normAutofit fontScale="90000"/>
          </a:bodyPr>
          <a:lstStyle/>
          <a:p>
            <a:r>
              <a:rPr lang="ru-RU" dirty="0"/>
              <a:t>КРИТЕРИИ ОЦЕНКИ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9994"/>
            <a:ext cx="11887200" cy="5795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ТРЕБОВАНИЕ 1 – КОЛИЧЕСТВО СЛОВ (НЕ МЕНЕЕ 250, РЕКОМЕНД. 350)</a:t>
            </a:r>
          </a:p>
          <a:p>
            <a:pPr marL="0" indent="0">
              <a:buNone/>
            </a:pPr>
            <a:r>
              <a:rPr lang="ru-RU" dirty="0"/>
              <a:t>ТРЕБОВАНИЕ 2 – САМОСТОЯТЕЛЬНОСТЬ</a:t>
            </a:r>
          </a:p>
          <a:p>
            <a:pPr marL="0" indent="0">
              <a:buNone/>
            </a:pPr>
            <a:r>
              <a:rPr lang="ru-RU" dirty="0"/>
              <a:t>Для получения «зачета» за итоговое сочинение необходимо получить «зачет» по критериям №1 и №2 (</a:t>
            </a:r>
            <a:r>
              <a:rPr lang="ru-RU" dirty="0">
                <a:solidFill>
                  <a:srgbClr val="FF0000"/>
                </a:solidFill>
              </a:rPr>
              <a:t>выставление «незачета» по одному из этих критериев автоматически ведет к «незачету» за работу в целом</a:t>
            </a:r>
            <a:r>
              <a:rPr lang="ru-RU" dirty="0"/>
              <a:t>), а также дополнительно «зачет» хотя бы по одному из других критериев (№3-№5).</a:t>
            </a:r>
          </a:p>
        </p:txBody>
      </p:sp>
    </p:spTree>
    <p:extLst>
      <p:ext uri="{BB962C8B-B14F-4D97-AF65-F5344CB8AC3E}">
        <p14:creationId xmlns:p14="http://schemas.microsoft.com/office/powerpoint/2010/main" val="382569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Критерий №1 «Соответствие теме»</a:t>
            </a:r>
          </a:p>
          <a:p>
            <a:pPr marL="0" indent="0">
              <a:buNone/>
            </a:pPr>
            <a:r>
              <a:rPr lang="ru-RU" dirty="0"/>
              <a:t>Данный критерий нацеливает на проверку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содержания сочинения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Выпускник рассуждает на предложенную тему, выбрав путь её раскрытия (например,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отвечает на вопрос</a:t>
            </a:r>
            <a:r>
              <a:rPr lang="ru-RU" dirty="0"/>
              <a:t>, поставленный в теме, или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размышляет</a:t>
            </a:r>
            <a:r>
              <a:rPr lang="ru-RU" dirty="0"/>
              <a:t> над предложенной проблемой, или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строит высказывание на основе связанных с темой тезисов </a:t>
            </a:r>
            <a:r>
              <a:rPr lang="ru-RU" dirty="0"/>
              <a:t>и т.п.).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«Незачет» ставится только при условии, если сочинение не соответствует теме или в нем не прослеживается конкретной цели высказывания, т.е. коммуникативного замысла (во всех остальных случаях выставляется «зачет»).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0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" y="281354"/>
            <a:ext cx="11746523" cy="58956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Критерий №2 «Аргументация. Привлечение литературного материала»</a:t>
            </a:r>
          </a:p>
          <a:p>
            <a:pPr marL="0" indent="0">
              <a:buNone/>
            </a:pPr>
            <a:r>
              <a:rPr lang="ru-RU" dirty="0"/>
              <a:t>Данный критерий нацеливает на проверку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умения использовать литературный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материал для построения рассуждения</a:t>
            </a:r>
            <a:r>
              <a:rPr lang="ru-RU" dirty="0"/>
              <a:t> на предложенную тему и для аргументации своей позиции. Выпускник строит рассуждение, привлекая для аргументации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менее одного произведения отечественной или мировой литературы</a:t>
            </a:r>
            <a:r>
              <a:rPr lang="ru-RU" dirty="0"/>
              <a:t>, избирая свой путь использования литературного материала; показывает разный уровень осмысления литературного материала: от элементов смыслового анализа (например, тематика, проблематика, сюжет, характеры и т.п.) до комплексного анализа художественного текста в единстве формы и содержания и его интерпретации в аспекте выбранной темы.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«Незачет» ставится при условии, если сочинение написано без привлечения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литературного материала, или в нем существенно искажено содержание произведения, или литературные произведения лишь упоминаются в работе, не становясь опорой для рассуждения (во всех остальных случаях выставляется «зачет»).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489" y="281354"/>
            <a:ext cx="11521440" cy="641486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Критерий №3 «Композиция»</a:t>
            </a:r>
          </a:p>
          <a:p>
            <a:pPr marL="0" indent="0">
              <a:buNone/>
            </a:pPr>
            <a:r>
              <a:rPr lang="ru-RU" dirty="0"/>
              <a:t>Данный критерий нацеливает на проверку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умения логично выстраивать рассуждение</a:t>
            </a:r>
            <a:r>
              <a:rPr lang="ru-RU" dirty="0"/>
              <a:t> на предложенную тему. Выпускник аргументирует высказанные мысли, стараясь выдерживать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соотношение между тезисом и доказательствами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«Незачет»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i="1" dirty="0" err="1">
                <a:solidFill>
                  <a:srgbClr val="FF0000"/>
                </a:solidFill>
              </a:rPr>
              <a:t>тезисно</a:t>
            </a:r>
            <a:r>
              <a:rPr lang="ru-RU" i="1" dirty="0">
                <a:solidFill>
                  <a:srgbClr val="FF0000"/>
                </a:solidFill>
              </a:rPr>
              <a:t>-доказательная часть (во всех остальных случаях выставляется «зачет»).</a:t>
            </a:r>
          </a:p>
        </p:txBody>
      </p:sp>
    </p:spTree>
    <p:extLst>
      <p:ext uri="{BB962C8B-B14F-4D97-AF65-F5344CB8AC3E}">
        <p14:creationId xmlns:p14="http://schemas.microsoft.com/office/powerpoint/2010/main" val="364892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95" y="407963"/>
            <a:ext cx="10959905" cy="576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Критерий №4 «Качество речи»</a:t>
            </a:r>
          </a:p>
          <a:p>
            <a:pPr marL="0" indent="0">
              <a:buNone/>
            </a:pPr>
            <a:r>
              <a:rPr lang="ru-RU" dirty="0"/>
              <a:t>Данный критерий нацеливает на проверку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речевого оформления </a:t>
            </a:r>
            <a:r>
              <a:rPr lang="ru-RU" dirty="0"/>
              <a:t>текста сочинения. Выпускник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точно</a:t>
            </a:r>
            <a:r>
              <a:rPr lang="ru-RU" dirty="0"/>
              <a:t> выражает мысли, используя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разнообразную лексику </a:t>
            </a:r>
            <a:r>
              <a:rPr lang="ru-RU" dirty="0"/>
              <a:t>и различные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грамматические конструкции</a:t>
            </a:r>
            <a:r>
              <a:rPr lang="ru-RU" dirty="0"/>
              <a:t>, при необходимости уместно употребляет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термины, избегает речевых штампов.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«Незачет» ставится при условии, если низкое качество речи существенно затрудняет понимание смысла сочинения (во всех остальных случаях выставляется «зачет»).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65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354" y="407962"/>
            <a:ext cx="11592950" cy="624605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Критерий №5 «Грамотность»</a:t>
            </a:r>
          </a:p>
          <a:p>
            <a:pPr marL="0" indent="0">
              <a:buNone/>
            </a:pPr>
            <a:r>
              <a:rPr lang="ru-RU" dirty="0"/>
              <a:t>Данный критерий позволяет оценить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грамотность </a:t>
            </a:r>
            <a:r>
              <a:rPr lang="ru-RU" dirty="0"/>
              <a:t>выпускника.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«Незачет» ставится, если речевые, грамматические, а также орфографические и пунктуационные ошибки, допущенные в сочинении, затрудняют чтение и понимание текста (в сумме более 5 ошибок на 100 слов).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2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083" y="1448972"/>
            <a:ext cx="11704320" cy="514877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Шаг I. Выбор темы.</a:t>
            </a:r>
          </a:p>
          <a:p>
            <a:pPr marL="0" indent="0">
              <a:buNone/>
            </a:pPr>
            <a:r>
              <a:rPr lang="ru-RU" b="1" dirty="0"/>
              <a:t>ПЕРЕФОРМУЛИРОВАТЬ ПОВЕСТВОВАТЕЛЬНЫЕ ПРЕДЛОЖЕНИЯ В ВОПРОСИТЕЛЬНЫЕ. </a:t>
            </a:r>
          </a:p>
          <a:p>
            <a:r>
              <a:rPr lang="ru-RU" b="1" u="sng" dirty="0"/>
              <a:t>Я МОГУ ОТВЕТИТЬ НА ВОПРОСЫ (РАСКРЫТЬ ТЕМУ)?– </a:t>
            </a:r>
            <a:r>
              <a:rPr lang="ru-RU" b="1" dirty="0"/>
              <a:t>ВЫДВИНУТЬ ТЕЗИСЫ СОЧИНЕНИЯ (К1). </a:t>
            </a:r>
          </a:p>
          <a:p>
            <a:r>
              <a:rPr lang="ru-RU" b="1" dirty="0">
                <a:solidFill>
                  <a:srgbClr val="FF0000"/>
                </a:solidFill>
              </a:rPr>
              <a:t>ЦЕЛЬ СОЧИНЕНИЯ </a:t>
            </a:r>
            <a:r>
              <a:rPr lang="ru-RU" b="1" dirty="0"/>
              <a:t>– ОТВЕТИТЬ НА ЭТОТ ВОПРОС. </a:t>
            </a:r>
          </a:p>
          <a:p>
            <a:r>
              <a:rPr lang="ru-RU" b="1" dirty="0">
                <a:solidFill>
                  <a:srgbClr val="FF0000"/>
                </a:solidFill>
              </a:rPr>
              <a:t>ИДЕЯ СОЧИНЕНИЯ </a:t>
            </a:r>
            <a:r>
              <a:rPr lang="ru-RU" b="1" dirty="0"/>
              <a:t>– </a:t>
            </a:r>
            <a:r>
              <a:rPr lang="ru-RU" b="1" u="sng" dirty="0"/>
              <a:t>ЧТО Я ХОЧУ СКАЗАТЬ ПО ЭТОМУ ПОВОДУ</a:t>
            </a:r>
            <a:r>
              <a:rPr lang="ru-RU" b="1" dirty="0"/>
              <a:t>?</a:t>
            </a:r>
            <a:endParaRPr lang="ru-RU" dirty="0"/>
          </a:p>
          <a:p>
            <a:r>
              <a:rPr lang="ru-RU" b="1" u="sng" dirty="0"/>
              <a:t>Я МОГУ ПОДОБРАТЬ ЛИТЕРАТУРНЫЕ ПРОИЗВЕДЕНИЯ</a:t>
            </a:r>
            <a:r>
              <a:rPr lang="ru-RU" dirty="0"/>
              <a:t>, КОТОРЫЕ ПОМОГУТ ДОКАЗАТЬ МОЮ ПРАВОТУ (К2)?</a:t>
            </a:r>
          </a:p>
        </p:txBody>
      </p:sp>
    </p:spTree>
    <p:extLst>
      <p:ext uri="{BB962C8B-B14F-4D97-AF65-F5344CB8AC3E}">
        <p14:creationId xmlns:p14="http://schemas.microsoft.com/office/powerpoint/2010/main" val="346154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5422" y="436098"/>
            <a:ext cx="11058378" cy="57408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/>
              <a:t>1. Задать себе вопросы: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— Что от меня требуют предложенные темы? (надо обратить внимание на ключевые слова всех тем)</a:t>
            </a:r>
          </a:p>
          <a:p>
            <a:pPr marL="0" indent="0">
              <a:buNone/>
            </a:pPr>
            <a:r>
              <a:rPr lang="ru-RU" dirty="0"/>
              <a:t> — На каком материале можно раскрыть данные темы?</a:t>
            </a:r>
          </a:p>
          <a:p>
            <a:pPr marL="0" indent="0">
              <a:buNone/>
            </a:pPr>
            <a:r>
              <a:rPr lang="ru-RU" dirty="0"/>
              <a:t> — Достаточно ли хорошо знаю (помню) тот материал, который буду брать в качестве аргументов?</a:t>
            </a:r>
          </a:p>
          <a:p>
            <a:pPr marL="0" indent="0">
              <a:buNone/>
            </a:pPr>
            <a:r>
              <a:rPr lang="ru-RU" b="1" u="sng" dirty="0"/>
              <a:t>2. Выбрать одну из предложенных тем.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При выборе темы надо помнить, что он должен определяться не моими симпатиями (этого писателя люблю, а этого нет), а знанием материала.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</a:rPr>
              <a:t>СОВЕТ:</a:t>
            </a:r>
            <a:r>
              <a:rPr lang="ru-RU" dirty="0"/>
              <a:t> на выбор темы тратить не более 15 минут; в случае затруднения с выбором темы можно пользоваться методом исключения; не менять тему в процессе написания сочинения.</a:t>
            </a:r>
          </a:p>
        </p:txBody>
      </p:sp>
    </p:spTree>
    <p:extLst>
      <p:ext uri="{BB962C8B-B14F-4D97-AF65-F5344CB8AC3E}">
        <p14:creationId xmlns:p14="http://schemas.microsoft.com/office/powerpoint/2010/main" val="1190824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1464</Words>
  <Application>Microsoft Office PowerPoint</Application>
  <PresentationFormat>Широкоэкранный</PresentationFormat>
  <Paragraphs>115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ПОДГОТОВКА  К ИТОГОВОМУ СОЧИНЕНИЮ</vt:lpstr>
      <vt:lpstr>КРИТЕРИИ ОЦЕНКИ СОЧИНЕНИЯ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ПИСАТЬ?</vt:lpstr>
      <vt:lpstr>Презентация PowerPoint</vt:lpstr>
      <vt:lpstr>Презентация PowerPoint</vt:lpstr>
      <vt:lpstr>Напишите план </vt:lpstr>
      <vt:lpstr>Шаг 3. Пишу сочинение.</vt:lpstr>
      <vt:lpstr>СОВЕТЫ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ИТОГОВОМУ СОЧИНЕНИЮ</dc:title>
  <dc:creator>Татьяна Козлова</dc:creator>
  <cp:lastModifiedBy>F3KTT</cp:lastModifiedBy>
  <cp:revision>11</cp:revision>
  <dcterms:created xsi:type="dcterms:W3CDTF">2016-09-25T12:57:27Z</dcterms:created>
  <dcterms:modified xsi:type="dcterms:W3CDTF">2022-11-18T09:13:54Z</dcterms:modified>
</cp:coreProperties>
</file>