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71" r:id="rId6"/>
    <p:sldId id="272" r:id="rId7"/>
    <p:sldId id="274" r:id="rId8"/>
    <p:sldId id="275" r:id="rId9"/>
    <p:sldId id="280" r:id="rId10"/>
    <p:sldId id="281" r:id="rId11"/>
    <p:sldId id="282" r:id="rId12"/>
    <p:sldId id="283" r:id="rId13"/>
    <p:sldId id="258" r:id="rId14"/>
    <p:sldId id="259" r:id="rId15"/>
    <p:sldId id="264" r:id="rId16"/>
    <p:sldId id="265" r:id="rId17"/>
    <p:sldId id="266" r:id="rId18"/>
    <p:sldId id="28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83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5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7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35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5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19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61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53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9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A22291-3F93-4FD4-B41F-A9155EA0767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30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zen.yandex.ru/media/literatura32/dopusk-k-oge-itogovoe-sobesedovanie-sovety-po-chteniiu-i-pereskazu-61e5e337a196f863774268f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Итоговое собеседование по русскому языку 9 класс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752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497" y="0"/>
            <a:ext cx="11909503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550"/>
              </a:spcBef>
              <a:spcAft>
                <a:spcPts val="450"/>
              </a:spcAft>
            </a:pPr>
            <a:r>
              <a:rPr lang="ru-RU" sz="24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подробного пересказа текста с включением приведённого высказывания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Сохранение при пересказе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текста (П1):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балла — все основные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микротемы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исходного текста сохранены;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упущена или добавлена одна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упущены или добавлены две и более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Соблюдение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фактологической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точности при пересказе (П2):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фактических ошибок, связанных с пониманием текста, нет;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фактические ошибки (одна или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Работа с высказыванием (П3):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приведённое высказывание включено в текст во время пересказа уместно, логично;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приведённое высказывание включено в текст во время пересказа неуместно и/или нелогично, или приведённое высказывание не включено в текст во время пересказа.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Способы цитирования (П4):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—ошибок нет;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ошибки при цитировании (одна или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— 5.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 итогового собеседования пересказал текст не подробно, а СЖАТО, то общее количество баллов, которое получил участник итогового собеседования по критериям П1–П4, уменьшается на 1 балл.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410" y="238332"/>
            <a:ext cx="11117765" cy="5866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36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правильности речи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грамматических норм (Г):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грамматических ошибок нет;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грамматические ошибки (одна или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Соблюдение орфоэпических норм (О):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орфоэпических ошибок нет, или допущена 1 орфоэпическая ошибка (исключая слово в тексте с поставленным ударением);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2 и более орфоэпических ошибок.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Соблюдение речевых норм (Р):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речевых ошибок нет, или допущено не более трёх речевых ошибок;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речевые ошибки (четыре или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Искажение слов (ИСК):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искажений нет;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искажения слов (одно 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(за задания 1 и 2) — 4.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687" y="83147"/>
            <a:ext cx="11039707" cy="627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пересказа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предлагает ученику ознакомиться с текстом.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работает с текстом (читает его про себя). В это время ученик готовится не только к чтению, но и к пересказу: делает пометки в тексте (подчёркивает ключевые слова). Время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истечении времени учитель-собеседник спрашивает ученика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готовности читать вслух.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Ученик читает текст вслух. Время чтения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Учитель-собеседник переключает ученика на подготовку к пересказу.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Ученик готовится к пересказу: делает выписки из текста, читает цитату и определяет её место в тексте, продумывает способ включения цитаты в пересказ. Время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Учитель-собеседник забирает у ученика текст. Цитатой пользоваться можно.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Ученик пересказывает текст. Время — до 3-х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пересказа никто из присутствующих педагогов НЕ делает замечаний, НЕ даёт подсказок, НЕ исправляет ошибок, допущенных учеником. Баллы за пересказ сразу НЕ озвучиваются.</a:t>
            </a:r>
            <a:endParaRPr lang="ru-RU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zen_doc/235990/pub_61e5e337a196f863774268f9_61e5f2dd7bc7bf0d28dca95f/scale_360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14" y="386964"/>
            <a:ext cx="10805532" cy="5891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40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397" y="144966"/>
            <a:ext cx="10058400" cy="1450757"/>
          </a:xfrm>
        </p:spPr>
        <p:txBody>
          <a:bodyPr/>
          <a:lstStyle/>
          <a:p>
            <a:r>
              <a:rPr lang="ru-RU" dirty="0"/>
              <a:t>Монологическое высказывание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147" y="1393903"/>
            <a:ext cx="11351942" cy="4817327"/>
          </a:xfrm>
        </p:spPr>
        <p:txBody>
          <a:bodyPr>
            <a:normAutofit/>
          </a:bodyPr>
          <a:lstStyle/>
          <a:p>
            <a:r>
              <a:rPr lang="ru-RU" b="1" dirty="0"/>
              <a:t>Монолог</a:t>
            </a:r>
            <a:r>
              <a:rPr lang="ru-RU" dirty="0"/>
              <a:t> — это цельный связный текст. Он должен состоять из ряда логически, последовательно связанных между собой предложений, интонационно оформленных и объединенных единым содержанием. И у него обязательно должно быть заключение. Минимальный объём высказывания – 10 фраз. Больше лучше, но необходимо уложиться во временной лимит – 3 минуты. Если рассказ будет слишком долгим, то вас прервут и перейдут к диалогу. Если высказывание окажется слишком коротким, то экзаменатор может начать задавать наводящие вопросы. На подготовку даётся всего 1 минута.</a:t>
            </a:r>
          </a:p>
          <a:p>
            <a:r>
              <a:rPr lang="ru-RU" dirty="0"/>
              <a:t>Тему монологического высказывания можно выбрать самостоятельно. Вам предложат 3 варианта:</a:t>
            </a:r>
          </a:p>
          <a:p>
            <a:r>
              <a:rPr lang="ru-RU" dirty="0"/>
              <a:t>1) описание фотографии;</a:t>
            </a:r>
          </a:p>
          <a:p>
            <a:r>
              <a:rPr lang="ru-RU" dirty="0"/>
              <a:t>2) повествование на основе жизненного опыта;</a:t>
            </a:r>
          </a:p>
          <a:p>
            <a:r>
              <a:rPr lang="ru-RU" dirty="0"/>
              <a:t>3) рассуждение по поставленному вопросу.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3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3971" y="957420"/>
            <a:ext cx="10080702" cy="4157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ru-RU" sz="3600" b="1" kern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Готовимся к диалогу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Номер задания в итоговом собеседовании — 4.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работы — участие в диалоге.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 — соответствует теме выбранного монологического высказывания.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Диалог проводит учитель-собеседник: задаёт 3 вопроса, предложенных в КИМ (вопросов может быть больше, и они могут отличаться от тех, что заданы в КИМ).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на подготовку — 0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на диалог — до 3-х минут.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1226634"/>
            <a:ext cx="10972800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диалога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Выполнение коммуникативной задачи (Д1)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Участник итогового собеседования справился с коммуникативной задачей. Даны ответы на все вопросы в диалоге.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Ответы на вопросы не даны или даны односложные ответы.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Учёт условий речевой ситуации (Д 2)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Учтены условия речевой ситуации.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Условия речевой ситуации не учтены.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— 2.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8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1513" y="89210"/>
            <a:ext cx="12080488" cy="608856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Критерии оценивания правильности речи за выполнение заданий 3 (монолог) и 4 (диалог)</a:t>
            </a:r>
            <a:endParaRPr lang="ru-RU" dirty="0"/>
          </a:p>
          <a:p>
            <a:pPr lvl="0"/>
            <a:r>
              <a:rPr lang="ru-RU" dirty="0"/>
              <a:t>Соблюдение грамматических норм (Г)</a:t>
            </a:r>
          </a:p>
          <a:p>
            <a:pPr lvl="0"/>
            <a:r>
              <a:rPr lang="ru-RU" dirty="0"/>
              <a:t>1 балл — Грамматических ошибок нет</a:t>
            </a:r>
          </a:p>
          <a:p>
            <a:pPr lvl="0"/>
            <a:r>
              <a:rPr lang="ru-RU" dirty="0"/>
              <a:t>0 баллов — Допущены грамматические ошибки (одна или более)</a:t>
            </a:r>
          </a:p>
          <a:p>
            <a:r>
              <a:rPr lang="ru-RU" dirty="0"/>
              <a:t>2. Соблюдение орфоэпических норм (О)</a:t>
            </a:r>
          </a:p>
          <a:p>
            <a:r>
              <a:rPr lang="ru-RU" dirty="0"/>
              <a:t>1 балл — Орфоэпических ошибок нет, или допущено не более двух орфоэпических ошибок</a:t>
            </a:r>
          </a:p>
          <a:p>
            <a:r>
              <a:rPr lang="ru-RU" dirty="0"/>
              <a:t>0 баллов — Допущены орфоэпические ошибки (три или более)</a:t>
            </a:r>
          </a:p>
          <a:p>
            <a:r>
              <a:rPr lang="ru-RU" dirty="0"/>
              <a:t>3. Соблюдение речевых норм (Р)</a:t>
            </a:r>
          </a:p>
          <a:p>
            <a:pPr lvl="0"/>
            <a:r>
              <a:rPr lang="ru-RU" dirty="0"/>
              <a:t>1 балл — Речевых ошибок нет, или допущено не более трёх речевых ошибок</a:t>
            </a:r>
          </a:p>
          <a:p>
            <a:pPr lvl="0"/>
            <a:r>
              <a:rPr lang="ru-RU" dirty="0"/>
              <a:t>0 баллов — Допущены речевые ошибки (четыре или более).</a:t>
            </a:r>
          </a:p>
          <a:p>
            <a:r>
              <a:rPr lang="ru-RU" dirty="0"/>
              <a:t>4. Речевое оформление (РО)</a:t>
            </a:r>
          </a:p>
          <a:p>
            <a:r>
              <a:rPr lang="ru-RU" dirty="0"/>
              <a:t>1 балл — Речь в целом отличается богатством и точностью словаря, используются разнообразные синтаксические конструкции. (По этому критерию участник ИС получает 1 балл только в случае, если 1 балл получен по критерию «Соблюдение речевых норм»)</a:t>
            </a:r>
          </a:p>
          <a:p>
            <a:r>
              <a:rPr lang="ru-RU" dirty="0"/>
              <a:t>0 баллов — Речь отличается бедностью и/или неточностью словаря,</a:t>
            </a:r>
          </a:p>
          <a:p>
            <a:r>
              <a:rPr lang="ru-RU" dirty="0"/>
              <a:t>и/или используются однотипные синтаксические конструкции</a:t>
            </a:r>
          </a:p>
          <a:p>
            <a:r>
              <a:rPr lang="ru-RU" dirty="0"/>
              <a:t>Максимальное количество баллов — 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28663" cy="22214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Учащийся получает «зачет» по итоговому собеседованию, если он набирает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lvl="3" indent="0">
              <a:buNone/>
            </a:pPr>
            <a:endParaRPr lang="ru-RU" sz="7400" b="1" dirty="0" smtClean="0"/>
          </a:p>
          <a:p>
            <a:pPr marL="566928" lvl="3" indent="0">
              <a:buNone/>
            </a:pPr>
            <a:r>
              <a:rPr lang="ru-RU" sz="7400" b="1" dirty="0"/>
              <a:t> </a:t>
            </a:r>
            <a:r>
              <a:rPr lang="ru-RU" sz="7400" b="1" dirty="0" smtClean="0"/>
              <a:t>    от 10 до 20 баллов</a:t>
            </a:r>
            <a:endParaRPr lang="ru-RU" sz="7400" b="1" dirty="0"/>
          </a:p>
        </p:txBody>
      </p:sp>
    </p:spTree>
    <p:extLst>
      <p:ext uri="{BB962C8B-B14F-4D97-AF65-F5344CB8AC3E}">
        <p14:creationId xmlns:p14="http://schemas.microsoft.com/office/powerpoint/2010/main" val="148268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406" y="505097"/>
            <a:ext cx="10058400" cy="8229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8 февраля 2023 года, среда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612" y="1463041"/>
            <a:ext cx="11773988" cy="4572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1. </a:t>
            </a:r>
            <a:r>
              <a:rPr lang="ru-RU" b="1" dirty="0" smtClean="0">
                <a:solidFill>
                  <a:schemeClr val="tx1"/>
                </a:solidFill>
              </a:rPr>
              <a:t>Быть в школе  с 7:30 до 7:55.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2. С собой приносим паспорт (без обложки).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3. Телефон оставляем дома (если принесли с собой, отдаем классному руководителю)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4. Питание осуществляется после 1 урока. После прохождения собеседования, обучающихся отпускают домой.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5. Повторная сдача итогового собеседования по русскому языку: 15 марта 2023; 15 мая 2023г.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Повторно допускаются </a:t>
            </a:r>
            <a:r>
              <a:rPr lang="ru-RU" dirty="0" smtClean="0">
                <a:solidFill>
                  <a:srgbClr val="001F5F"/>
                </a:solidFill>
                <a:latin typeface="Calibri" panose="020F0502020204030204" pitchFamily="34" charset="0"/>
              </a:rPr>
              <a:t>к итоговому собеседованию по русскому языку в текущем учебном году обучающиеся:</a:t>
            </a:r>
            <a:endParaRPr lang="ru-RU" dirty="0">
              <a:solidFill>
                <a:srgbClr val="001F5F"/>
              </a:solidFill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1F5F"/>
                </a:solidFill>
                <a:latin typeface="Arial" panose="020B0604020202020204" pitchFamily="34" charset="0"/>
              </a:rPr>
              <a:t>•</a:t>
            </a:r>
            <a:r>
              <a:rPr lang="ru-RU" dirty="0" smtClean="0">
                <a:solidFill>
                  <a:srgbClr val="001F5F"/>
                </a:solidFill>
                <a:latin typeface="Calibri" panose="020F0502020204030204" pitchFamily="34" charset="0"/>
              </a:rPr>
              <a:t>получившие по итоговому собеседованию по русскому языку неудовлетворительный результат («</a:t>
            </a:r>
            <a:r>
              <a:rPr lang="ru-RU" dirty="0">
                <a:solidFill>
                  <a:srgbClr val="001F5F"/>
                </a:solidFill>
                <a:latin typeface="Calibri" panose="020F0502020204030204" pitchFamily="34" charset="0"/>
              </a:rPr>
              <a:t>незачет»)</a:t>
            </a:r>
          </a:p>
          <a:p>
            <a:r>
              <a:rPr lang="ru-RU" dirty="0">
                <a:solidFill>
                  <a:srgbClr val="001F5F"/>
                </a:solidFill>
                <a:latin typeface="Arial" panose="020B0604020202020204" pitchFamily="34" charset="0"/>
              </a:rPr>
              <a:t>•</a:t>
            </a:r>
            <a:r>
              <a:rPr lang="ru-RU" dirty="0" smtClean="0">
                <a:solidFill>
                  <a:srgbClr val="001F5F"/>
                </a:solidFill>
                <a:latin typeface="Calibri" panose="020F0502020204030204" pitchFamily="34" charset="0"/>
              </a:rPr>
              <a:t>не явившиеся или не завершившие итоговое собеседование по уважительным причинам (болезнь или иные обстоятельства</a:t>
            </a:r>
            <a:r>
              <a:rPr lang="ru-RU" dirty="0">
                <a:solidFill>
                  <a:srgbClr val="001F5F"/>
                </a:solidFill>
                <a:latin typeface="Calibri" panose="020F0502020204030204" pitchFamily="34" charset="0"/>
              </a:rPr>
              <a:t>),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подтвержденным документально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793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2300"/>
          </a:xfrm>
        </p:spPr>
        <p:txBody>
          <a:bodyPr/>
          <a:lstStyle/>
          <a:p>
            <a:r>
              <a:rPr lang="ru-RU" b="1" dirty="0" smtClean="0"/>
              <a:t>Проведение итогового собеседования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6087" y="1846263"/>
            <a:ext cx="5500151" cy="40227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3636" y="2038073"/>
            <a:ext cx="110250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libri" panose="020F0502020204030204" pitchFamily="34" charset="0"/>
              </a:rPr>
              <a:t>Для проведения ИС в очной форме выделяются</a:t>
            </a:r>
            <a:r>
              <a:rPr lang="ru-RU" sz="2000" b="1" dirty="0">
                <a:latin typeface="Calibri" panose="020F0502020204030204" pitchFamily="34" charset="0"/>
              </a:rPr>
              <a:t>:</a:t>
            </a:r>
            <a:endParaRPr lang="ru-RU" sz="20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Calibri" panose="020F0502020204030204" pitchFamily="34" charset="0"/>
              </a:rPr>
              <a:t>учебные кабинеты проведения ИС, в которых участники проходят процедуру ИС;</a:t>
            </a:r>
          </a:p>
          <a:p>
            <a:endParaRPr lang="ru-RU" sz="20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Calibri" panose="020F0502020204030204" pitchFamily="34" charset="0"/>
              </a:rPr>
              <a:t>учебные кабинеты ОУ, в которых участники ИС ожидают очереди для участия в ИС (в учебных кабинетах параллельно может вестись урок для участников ИС, ожидающих своей очереди);</a:t>
            </a:r>
          </a:p>
          <a:p>
            <a:pPr marL="342900" indent="-342900">
              <a:buFontTx/>
              <a:buChar char="-"/>
            </a:pPr>
            <a:endParaRPr lang="ru-RU" sz="2000" dirty="0">
              <a:latin typeface="Calibri" panose="020F0502020204030204" pitchFamily="34" charset="0"/>
            </a:endParaRPr>
          </a:p>
          <a:p>
            <a:r>
              <a:rPr lang="ru-RU" sz="2000" b="1" dirty="0" smtClean="0">
                <a:latin typeface="Calibri" panose="020F0502020204030204" pitchFamily="34" charset="0"/>
              </a:rPr>
              <a:t>- помещение (</a:t>
            </a:r>
            <a:r>
              <a:rPr lang="ru-RU" sz="2000" b="1" dirty="0">
                <a:latin typeface="Calibri" panose="020F0502020204030204" pitchFamily="34" charset="0"/>
              </a:rPr>
              <a:t>штаб</a:t>
            </a:r>
            <a:r>
              <a:rPr lang="ru-RU" sz="2000" b="1" dirty="0" smtClean="0">
                <a:latin typeface="Calibri" panose="020F0502020204030204" pitchFamily="34" charset="0"/>
              </a:rPr>
              <a:t>) для ответственного организатора ОУ для получения КИМ ИС и внесения результатов ИС в специализированную форму, тиражирования и сканирования материалов ИС.</a:t>
            </a:r>
            <a:endParaRPr lang="ru-RU" sz="2000" dirty="0">
              <a:latin typeface="Calibri" panose="020F0502020204030204" pitchFamily="34" charset="0"/>
            </a:endParaRPr>
          </a:p>
          <a:p>
            <a:endParaRPr lang="ru-RU" sz="2000" b="1" dirty="0" smtClean="0">
              <a:latin typeface="Calibri" panose="020F0502020204030204" pitchFamily="34" charset="0"/>
            </a:endParaRPr>
          </a:p>
          <a:p>
            <a:r>
              <a:rPr lang="ru-RU" sz="2000" b="1" dirty="0" smtClean="0">
                <a:latin typeface="Calibri" panose="020F0502020204030204" pitchFamily="34" charset="0"/>
              </a:rPr>
              <a:t>В аудитории проведения ИС оборудуется рабочее место (компьютер ) для осуществления аудиозаписи ответов участников ИС.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2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2300"/>
          </a:xfrm>
        </p:spPr>
        <p:txBody>
          <a:bodyPr/>
          <a:lstStyle/>
          <a:p>
            <a:r>
              <a:rPr lang="ru-RU" b="1" dirty="0" smtClean="0"/>
              <a:t>Проведение итогового собеседования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6087" y="1846263"/>
            <a:ext cx="5500151" cy="40227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1258" y="1846263"/>
            <a:ext cx="1157369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Участник приглашается для прохождения итогового собеседования в </a:t>
            </a:r>
            <a:r>
              <a:rPr lang="ru-RU" sz="2000" b="1" dirty="0">
                <a:solidFill>
                  <a:srgbClr val="000000"/>
                </a:solidFill>
              </a:rPr>
              <a:t>порядке </a:t>
            </a:r>
            <a:r>
              <a:rPr lang="ru-RU" sz="2000" b="1" dirty="0" smtClean="0">
                <a:solidFill>
                  <a:srgbClr val="000000"/>
                </a:solidFill>
              </a:rPr>
              <a:t>очереди,  установленном  приказом.</a:t>
            </a:r>
          </a:p>
          <a:p>
            <a:endParaRPr lang="ru-RU" sz="2000" b="1" dirty="0" smtClean="0">
              <a:solidFill>
                <a:srgbClr val="000000"/>
              </a:solidFill>
            </a:endParaRPr>
          </a:p>
          <a:p>
            <a:r>
              <a:rPr lang="ru-RU" sz="2000" b="1" dirty="0" smtClean="0">
                <a:solidFill>
                  <a:srgbClr val="000000"/>
                </a:solidFill>
              </a:rPr>
              <a:t>В присутствии организатора вне аудитории заполняет аккуратно бланк записи ответов. Бланк заполняется </a:t>
            </a:r>
            <a:r>
              <a:rPr lang="ru-RU" sz="2000" b="1" dirty="0" smtClean="0">
                <a:solidFill>
                  <a:srgbClr val="FF0000"/>
                </a:solidFill>
              </a:rPr>
              <a:t>черной гелиевой ручкой, </a:t>
            </a:r>
            <a:r>
              <a:rPr lang="ru-RU" sz="2000" b="1" dirty="0" smtClean="0"/>
              <a:t>аккуратно, печатными буквами в соответствии с образцом.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ru-RU" sz="2000" b="1" dirty="0" smtClean="0">
                <a:solidFill>
                  <a:srgbClr val="000000"/>
                </a:solidFill>
              </a:rPr>
              <a:t>После входа в аудиторию громко и четко представляется: фамилия, имя, отчество, класс.</a:t>
            </a:r>
          </a:p>
          <a:p>
            <a:endParaRPr lang="ru-RU" sz="2000" b="1" dirty="0">
              <a:solidFill>
                <a:srgbClr val="000000"/>
              </a:solidFill>
            </a:endParaRPr>
          </a:p>
          <a:p>
            <a:r>
              <a:rPr lang="ru-RU" sz="2000" b="1" dirty="0" smtClean="0">
                <a:solidFill>
                  <a:srgbClr val="000000"/>
                </a:solidFill>
              </a:rPr>
              <a:t>Затем действует по инструкции организатора- собеседника.</a:t>
            </a:r>
          </a:p>
          <a:p>
            <a:endParaRPr lang="ru-RU" sz="2000" b="1" dirty="0">
              <a:solidFill>
                <a:srgbClr val="000000"/>
              </a:solidFill>
            </a:endParaRPr>
          </a:p>
          <a:p>
            <a:r>
              <a:rPr lang="ru-RU" sz="2000" b="1" dirty="0" smtClean="0">
                <a:solidFill>
                  <a:srgbClr val="000000"/>
                </a:solidFill>
              </a:rPr>
              <a:t>Участник итогового собеседования говорит, читает, отвечает на вопросы четко и громко, т.к. идет аудиозапись ответа.</a:t>
            </a:r>
          </a:p>
          <a:p>
            <a:endParaRPr lang="ru-RU" sz="2000" b="1" dirty="0">
              <a:solidFill>
                <a:srgbClr val="000000"/>
              </a:solidFill>
            </a:endParaRPr>
          </a:p>
          <a:p>
            <a:r>
              <a:rPr lang="ru-RU" sz="2000" b="1" dirty="0" smtClean="0">
                <a:solidFill>
                  <a:srgbClr val="000000"/>
                </a:solidFill>
              </a:rPr>
              <a:t>Помните, что ответ не должен превышать </a:t>
            </a:r>
            <a:r>
              <a:rPr lang="ru-RU" sz="2000" b="1" dirty="0" smtClean="0">
                <a:solidFill>
                  <a:srgbClr val="FF0000"/>
                </a:solidFill>
              </a:rPr>
              <a:t>15-16 минут</a:t>
            </a:r>
            <a:r>
              <a:rPr lang="ru-RU" sz="2000" b="1" dirty="0" smtClean="0">
                <a:solidFill>
                  <a:srgbClr val="000000"/>
                </a:solidFill>
              </a:rPr>
              <a:t>. Затем ответ и запись ответа останавливается. </a:t>
            </a:r>
            <a:endParaRPr lang="ru-RU" sz="2000" b="1" dirty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1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098" y="1808816"/>
            <a:ext cx="9824224" cy="2464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ru-RU" sz="36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Готовимся к чтению текста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в итоговом собеседовании — 1.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работы — чтение.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 — рассказ о выдающемся деятеле науки, техники, культуры, искусства, спорта и др.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Объём текста — 160 – 200 слов.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098" y="382399"/>
            <a:ext cx="10058400" cy="941306"/>
          </a:xfrm>
        </p:spPr>
        <p:txBody>
          <a:bodyPr/>
          <a:lstStyle/>
          <a:p>
            <a:r>
              <a:rPr lang="ru-RU" b="1" dirty="0" smtClean="0"/>
              <a:t>Проведение итогового собеседования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89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5191" y="1884557"/>
            <a:ext cx="11084312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чтения вслух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Интонация чтения (ИЧ):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интонация чтения соответствует пунктуационному оформлению текста;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- интонация чтения НЕ соответствует пунктуационному оформлению текста.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Темп чтения (ТЧ):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темп чтения соответствует коммуникативной задаче;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темп чтения НЕ соответствует коммуникативной задаче.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2323" y="1728439"/>
            <a:ext cx="8552985" cy="2952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чтения текста вслух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предлагает ученику ознакомиться с текстом.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работает с текстом (читает его про себя). Время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истечении времени учитель-собеседник спрашивает ученика о готовности читать вслух.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читает текст вслух. Время чтения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чтения никто из присутствующих педагогов НЕ делает замечаний, НЕ даёт подсказок, НЕ исправляет ошибок, допущенных учеником. Баллы за чтение сразу НЕ озвучиваются.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7" y="992458"/>
            <a:ext cx="11935521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чтению вслух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Прочитайте текст про себя.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чтении особое внимание обратите на: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имена, фамилии, отчества людей;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географические названия;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незнакомые слова;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сложные слова;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термины и понятия;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ударения, поставленные в самом тексте;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числительных.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Во время чтения запоминайте главные мысли, подчёркивайте ключевые слова. Это поможет подготовиться ко второму заданию — пересказу текста.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8507" y="1862254"/>
            <a:ext cx="8709101" cy="273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  <a:r>
              <a:rPr lang="ru-RU" sz="36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Номер задания в итоговом собеседовании — 2.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работы — пересказ с привлечением дополнительной информации.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 — научно-публицистический, рассказ о выдающемся деятеле науки, техники, культуры, искусства, спорта и др.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Объём текста — 160 – 200 слов.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1394</Words>
  <Application>Microsoft Office PowerPoint</Application>
  <PresentationFormat>Широкоэкранный</PresentationFormat>
  <Paragraphs>147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Ретро</vt:lpstr>
      <vt:lpstr>Итоговое собеседование по русскому языку 9 класс</vt:lpstr>
      <vt:lpstr>8 февраля 2023 года, среда  </vt:lpstr>
      <vt:lpstr>Проведение итогового собеседования</vt:lpstr>
      <vt:lpstr>Проведение итогового собеседования</vt:lpstr>
      <vt:lpstr>Проведение итогового собеседования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Монологическое высказывание </vt:lpstr>
      <vt:lpstr>Презентация PowerPoint</vt:lpstr>
      <vt:lpstr>Презентация PowerPoint</vt:lpstr>
      <vt:lpstr>Презентация PowerPoint</vt:lpstr>
      <vt:lpstr>Учащийся получает «зачет» по итоговому собеседованию, если он набирает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 по русскому языку 9 класс</dc:title>
  <dc:creator>User</dc:creator>
  <cp:lastModifiedBy>F3KTT</cp:lastModifiedBy>
  <cp:revision>12</cp:revision>
  <dcterms:created xsi:type="dcterms:W3CDTF">2022-01-29T15:49:23Z</dcterms:created>
  <dcterms:modified xsi:type="dcterms:W3CDTF">2023-02-06T12:23:20Z</dcterms:modified>
</cp:coreProperties>
</file>