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3" r:id="rId2"/>
    <p:sldId id="265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6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и исследовательская деятельность учащихся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41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48575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работы над проектом: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857250"/>
          <a:ext cx="8504238" cy="5591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746"/>
                <a:gridCol w="2834746"/>
                <a:gridCol w="2834746"/>
              </a:tblGrid>
              <a:tr h="714362">
                <a:tc>
                  <a:txBody>
                    <a:bodyPr/>
                    <a:lstStyle/>
                    <a:p>
                      <a:pPr indent="-14605" algn="ctr" fontAlgn="base">
                        <a:lnSpc>
                          <a:spcPts val="1305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Стадия работы над проектом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375" marR="0" marT="0" marB="0" anchor="b"/>
                </a:tc>
                <a:tc>
                  <a:txBody>
                    <a:bodyPr/>
                    <a:lstStyle/>
                    <a:p>
                      <a:pPr indent="-14605" algn="ctr" fontAlgn="base">
                        <a:lnSpc>
                          <a:spcPts val="1305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Деятельность обучающихся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375" marR="0" marT="0" marB="0" anchor="b"/>
                </a:tc>
                <a:tc>
                  <a:txBody>
                    <a:bodyPr/>
                    <a:lstStyle/>
                    <a:p>
                      <a:pPr indent="-14605" algn="ctr" fontAlgn="base">
                        <a:lnSpc>
                          <a:spcPts val="1305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Деятельность педагога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375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indent="-1460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Подготовка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-14605" algn="l" fontAlgn="base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а) Определение темы и целей проекта, его исходного положения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-14605" algn="l" fontAlgn="base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б) Подбор рабочей группы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375" marR="0" marT="0" marB="0" anchor="b"/>
                </a:tc>
                <a:tc>
                  <a:txBody>
                    <a:bodyPr/>
                    <a:lstStyle/>
                    <a:p>
                      <a:pPr indent="-14605" algn="l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Обсуждают тему проекта с педагогом и получают при необходимости дополнительную информацию.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-14605" algn="l" fontAlgn="base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Определяют цели проекта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375" marR="0" marT="0" marB="0" anchor="b"/>
                </a:tc>
                <a:tc>
                  <a:txBody>
                    <a:bodyPr/>
                    <a:lstStyle/>
                    <a:p>
                      <a:pPr indent="-1460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Знакомит со смыслом проектного подхода и мотивирует обучающихся.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-14605" algn="l" fontAlgn="base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Помогает в определении цели проекта. Наблюдает за работой обучающихся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375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indent="-14605" algn="l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Планирование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-14605" algn="l" fontAlgn="base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а) Определение источников необходимой информации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-14605" algn="l" fontAlgn="base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б) Определение способов сбора и анализа информации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-14605" algn="l" fontAlgn="base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в) Определение способа представления результатов (формы проекта)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-14605" algn="l" fontAlgn="base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г) Установление процедур и критериев оценки результатов проекта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-14605" algn="l" fontAlgn="base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д) Распределение задач (обязанностей) между членами рабочей группы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375" marR="0" marT="0" marB="0" anchor="b"/>
                </a:tc>
                <a:tc>
                  <a:txBody>
                    <a:bodyPr/>
                    <a:lstStyle/>
                    <a:p>
                      <a:pPr indent="-1460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Формируют задачи проекта. Вырабатывают план действий.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-14605" algn="l" fontAlgn="base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Выбирают и обосновывают критерии успеха проектной деятельности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375" marR="0" marT="0" marB="0" anchor="b"/>
                </a:tc>
                <a:tc>
                  <a:txBody>
                    <a:bodyPr/>
                    <a:lstStyle/>
                    <a:p>
                      <a:pPr indent="-1460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Предлагает идеи, высказывает предложения. Наблюдает за работой обучающихся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375" marR="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76903426"/>
              </p:ext>
            </p:extLst>
          </p:nvPr>
        </p:nvGraphicFramePr>
        <p:xfrm>
          <a:off x="301625" y="620688"/>
          <a:ext cx="8504238" cy="5484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746"/>
                <a:gridCol w="2834746"/>
                <a:gridCol w="2834746"/>
              </a:tblGrid>
              <a:tr h="35902">
                <a:tc>
                  <a:txBody>
                    <a:bodyPr/>
                    <a:lstStyle/>
                    <a:p>
                      <a:pPr indent="-14605" algn="ctr" fontAlgn="base">
                        <a:lnSpc>
                          <a:spcPts val="1305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Стадия работы над проектом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375" marR="0" marT="0" marB="0" anchor="b"/>
                </a:tc>
                <a:tc>
                  <a:txBody>
                    <a:bodyPr/>
                    <a:lstStyle/>
                    <a:p>
                      <a:pPr indent="-14605" algn="ctr" fontAlgn="base">
                        <a:lnSpc>
                          <a:spcPts val="1305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Деятельность обучающихся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375" marR="0" marT="0" marB="0" anchor="b"/>
                </a:tc>
                <a:tc>
                  <a:txBody>
                    <a:bodyPr/>
                    <a:lstStyle/>
                    <a:p>
                      <a:pPr indent="-14605" algn="ctr" fontAlgn="base">
                        <a:lnSpc>
                          <a:spcPts val="1305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Деятельность педагога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375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indent="-14605" algn="l"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Исследование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-14605" algn="l" fontAlgn="base"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а) Сбор и уточнение информации (основные инструменты: опросы, наблюдения, эксперименты и т.п.)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-14605" algn="l" fontAlgn="base"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б) Выявление («мозговой штурм») и обсуждение альтернатив, возникших в ходе выполнения проекта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-14605" algn="l" fontAlgn="base"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в) Выбор оптимального варианта хода проекта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-14605" algn="l" fontAlgn="base"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г) Поэтапное выполнение исследовательских задач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375" marR="0" marT="0" marB="0" anchor="b"/>
                </a:tc>
                <a:tc>
                  <a:txBody>
                    <a:bodyPr/>
                    <a:lstStyle/>
                    <a:p>
                      <a:pPr indent="-14605" algn="l"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Поэтапно выполняют задачи проекта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375" marR="0" marT="0" marB="0" anchor="b"/>
                </a:tc>
                <a:tc>
                  <a:txBody>
                    <a:bodyPr/>
                    <a:lstStyle/>
                    <a:p>
                      <a:pPr indent="-14605" algn="l"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Наблюдает, советует, косвенно руководит деятельностью обучающихся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375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indent="-14605" algn="l"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Выводы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-14605" algn="l" fontAlgn="base"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а) Анализ информации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-14605" algn="l" fontAlgn="base"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б) Формирование выводов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375" marR="0" marT="0" marB="0" anchor="b"/>
                </a:tc>
                <a:tc>
                  <a:txBody>
                    <a:bodyPr/>
                    <a:lstStyle/>
                    <a:p>
                      <a:pPr indent="-14605" algn="l"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Выполняют исследование и работают над проектом, анализируя информацию. Оформляют проект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375" marR="0" marT="0" marB="0" anchor="b"/>
                </a:tc>
                <a:tc>
                  <a:txBody>
                    <a:bodyPr/>
                    <a:lstStyle/>
                    <a:p>
                      <a:pPr indent="-14605" algn="l"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Советует, наблюдает за работой обучающихся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375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indent="-14605" algn="l"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Представление (защита) проекта и оценка его результатов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-14605" algn="l" fontAlgn="base"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а) Подготовка отчета о ходе выполнения проекта с объяснением полученных результатов (возможные формы отчета: устный отчет, устный отчет с демонстрацией материалов, письменный отчет)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-14605" algn="l" fontAlgn="base"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б) Анализ выполнения проекта, достигнутых результатов (успехов неудач и причин этого)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375" marR="0" marT="0" marB="0" anchor="b"/>
                </a:tc>
                <a:tc>
                  <a:txBody>
                    <a:bodyPr/>
                    <a:lstStyle/>
                    <a:p>
                      <a:pPr indent="-14605" algn="l"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Представляют проект, участвуют в его коллективном анализе и оценке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375" marR="0" marT="0" marB="0" anchor="b"/>
                </a:tc>
                <a:tc>
                  <a:txBody>
                    <a:bodyPr/>
                    <a:lstStyle/>
                    <a:p>
                      <a:pPr indent="-14605" algn="l">
                        <a:lnSpc>
                          <a:spcPts val="1305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375" marR="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212028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завершающем этапе осуществление проекта требует презентации продукта и защиты самого проекта. Для это оформляется проектная папка (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проекта)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428868"/>
            <a:ext cx="8503920" cy="4214810"/>
          </a:xfrm>
        </p:spPr>
        <p:txBody>
          <a:bodyPr/>
          <a:lstStyle/>
          <a:p>
            <a:pPr fontAlgn="base"/>
            <a:r>
              <a:rPr lang="ru-RU" dirty="0" smtClean="0"/>
              <a:t>Некоторые ученые говорят, что проект – это пять «П»:</a:t>
            </a:r>
          </a:p>
          <a:p>
            <a:pPr fontAlgn="base"/>
            <a:r>
              <a:rPr lang="ru-RU" dirty="0" smtClean="0"/>
              <a:t>1. Проблема</a:t>
            </a:r>
          </a:p>
          <a:p>
            <a:pPr fontAlgn="base"/>
            <a:r>
              <a:rPr lang="ru-RU" dirty="0" smtClean="0"/>
              <a:t>2. Проектирование (планирование)</a:t>
            </a:r>
          </a:p>
          <a:p>
            <a:pPr fontAlgn="base"/>
            <a:r>
              <a:rPr lang="ru-RU" dirty="0" smtClean="0"/>
              <a:t>3. Поиск информации</a:t>
            </a:r>
          </a:p>
          <a:p>
            <a:pPr fontAlgn="base"/>
            <a:r>
              <a:rPr lang="ru-RU" dirty="0" smtClean="0"/>
              <a:t>4. Продукт (создание проектного продукта)</a:t>
            </a:r>
          </a:p>
          <a:p>
            <a:pPr fontAlgn="base"/>
            <a:r>
              <a:rPr lang="ru-RU" dirty="0" smtClean="0"/>
              <a:t>5. Презентация проектного продукта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357166"/>
            <a:ext cx="8503920" cy="5741882"/>
          </a:xfrm>
        </p:spPr>
        <p:txBody>
          <a:bodyPr>
            <a:normAutofit fontScale="92500"/>
          </a:bodyPr>
          <a:lstStyle/>
          <a:p>
            <a:pPr fontAlgn="base"/>
            <a:r>
              <a:rPr lang="ru-RU" dirty="0" smtClean="0"/>
              <a:t>Принципиальное отличие проекта от исследования состоит в том, что работа над проектом всегда направлена на разрешение </a:t>
            </a:r>
            <a:r>
              <a:rPr lang="ru-RU" b="1" dirty="0" smtClean="0"/>
              <a:t>конкретной </a:t>
            </a:r>
            <a:r>
              <a:rPr lang="ru-RU" dirty="0" smtClean="0"/>
              <a:t>лично значимой или социально-значимой проблемы, исследование же не предполагает создание какого-либо заранее планируемого объекта. Исследование – по сути, процесс поиска неизвестного, новых знаний. Исследовательская деятельность обучающихся связана с решением творческой, исследовательской задачи с </a:t>
            </a:r>
            <a:r>
              <a:rPr lang="ru-RU" b="1" dirty="0" smtClean="0"/>
              <a:t>заранее неизвестным</a:t>
            </a:r>
            <a:r>
              <a:rPr lang="ru-RU" dirty="0" smtClean="0"/>
              <a:t> решением.</a:t>
            </a:r>
          </a:p>
          <a:p>
            <a:pPr fontAlgn="base"/>
            <a:r>
              <a:rPr lang="ru-RU" dirty="0" smtClean="0"/>
              <a:t>Проект всегда ориентирован на практику. Ребенок, реализующий тот или иной проект, решает реальную проблему. Проект можно выполнить, пользуясь готовыми алгоритмами и схемами действий.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Вывод: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ru-RU" dirty="0" smtClean="0"/>
              <a:t>Поэтому так важно, чтобы педагог, занимающийся проектно-исследовательским обучением, мог не только сам четко разграничивать эти понятия, но и помочь ребенку разобраться в отличительных особенностях основ проектной и основ исследовательской деятельности.</a:t>
            </a:r>
          </a:p>
          <a:p>
            <a:pPr fontAlgn="base"/>
            <a:r>
              <a:rPr lang="ru-RU" dirty="0" smtClean="0"/>
              <a:t>Ведь утверждение Я.А.Коменского «обучая других, обучаешься сам» — не преувеличение.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Отличие проектной и исследовательской деятельности обучающихся</a:t>
            </a:r>
            <a:b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 smtClean="0"/>
              <a:t>Проект</a:t>
            </a:r>
            <a:r>
              <a:rPr lang="ru-RU" dirty="0" smtClean="0"/>
              <a:t> – с латинского языка переводится как «брошенный вперед». Проектирование – это процесс разработки и создания проекта (прототипа, прообраза предполагаемого или возможного объекта или состояния).</a:t>
            </a:r>
          </a:p>
          <a:p>
            <a:pPr algn="just"/>
            <a:r>
              <a:rPr lang="ru-RU" b="1" dirty="0" smtClean="0"/>
              <a:t>Исследование</a:t>
            </a:r>
            <a:r>
              <a:rPr lang="ru-RU" dirty="0" smtClean="0"/>
              <a:t>– это процесс выработки новых знаний, один из видов познавательной деятельности человека.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85728"/>
            <a:ext cx="8784976" cy="6572272"/>
          </a:xfrm>
        </p:spPr>
        <p:txBody>
          <a:bodyPr>
            <a:normAutofit/>
          </a:bodyPr>
          <a:lstStyle/>
          <a:p>
            <a:pPr fontAlgn="base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схема научного исследования такова:</a:t>
            </a:r>
          </a:p>
          <a:p>
            <a:pPr fontAlgn="base"/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1.Обоснование актуальности выбранной темы.</a:t>
            </a:r>
          </a:p>
          <a:p>
            <a:pPr algn="just" fontAlgn="base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2.Выдвижение гипотезы. Гипотеза – предложение, еще не доказанная и не подтвержденная опытом догадка. гипотеза подтверждается или опровергается.</a:t>
            </a:r>
          </a:p>
          <a:p>
            <a:pPr algn="just" fontAlgn="base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3.Постановка цели и задач исследования.</a:t>
            </a:r>
          </a:p>
          <a:p>
            <a:pPr algn="just" fontAlgn="base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4.Определение объекта и предмета исследования.</a:t>
            </a:r>
          </a:p>
          <a:p>
            <a:pPr algn="just" fontAlgn="base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5.Выбор методов (методик) проведения исследования.</a:t>
            </a:r>
          </a:p>
          <a:p>
            <a:pPr algn="just" fontAlgn="base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6.Описание процесса исследования.</a:t>
            </a:r>
          </a:p>
          <a:p>
            <a:pPr algn="just" fontAlgn="base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7.Обобщение результатов исследования.</a:t>
            </a:r>
          </a:p>
          <a:p>
            <a:pPr algn="just" fontAlgn="base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8.Формулирование выводов и оценка полученных результатов.</a:t>
            </a: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-171400"/>
            <a:ext cx="8534400" cy="19442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Соотношение проектирования и исследования следующее:</a:t>
            </a:r>
            <a:b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55322019"/>
              </p:ext>
            </p:extLst>
          </p:nvPr>
        </p:nvGraphicFramePr>
        <p:xfrm>
          <a:off x="251520" y="1196752"/>
          <a:ext cx="8504238" cy="5440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404624">
                <a:tc>
                  <a:txBody>
                    <a:bodyPr/>
                    <a:lstStyle/>
                    <a:p>
                      <a:pPr indent="-14605" algn="ctr" fontAlgn="base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Проектирование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375" marR="0" marT="0" marB="0" anchor="b"/>
                </a:tc>
                <a:tc>
                  <a:txBody>
                    <a:bodyPr/>
                    <a:lstStyle/>
                    <a:p>
                      <a:pPr indent="-14605" algn="ctr" fontAlgn="base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Исследование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375" marR="0" marT="0" marB="0" anchor="b"/>
                </a:tc>
              </a:tr>
              <a:tr h="1395820">
                <a:tc>
                  <a:txBody>
                    <a:bodyPr/>
                    <a:lstStyle/>
                    <a:p>
                      <a:pPr indent="-14605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 Разработка и создание планируемого объекта или его определенного состояния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375" marR="0" marT="0" marB="0" anchor="b"/>
                </a:tc>
                <a:tc>
                  <a:txBody>
                    <a:bodyPr/>
                    <a:lstStyle/>
                    <a:p>
                      <a:pPr indent="-14605" algn="l" fontAlgn="base">
                        <a:lnSpc>
                          <a:spcPct val="200000"/>
                        </a:lnSpc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Не предполагает создание заранее планируемого объекта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375" marR="0" marT="0" marB="0" anchor="b"/>
                </a:tc>
              </a:tr>
              <a:tr h="907209">
                <a:tc>
                  <a:txBody>
                    <a:bodyPr/>
                    <a:lstStyle/>
                    <a:p>
                      <a:pPr indent="-14605" algn="l" fontAlgn="base">
                        <a:lnSpc>
                          <a:spcPct val="200000"/>
                        </a:lnSpc>
                        <a:spcAft>
                          <a:spcPts val="12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 Решение практической проблемы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375" marR="0" marT="0" marB="0" anchor="b"/>
                </a:tc>
                <a:tc>
                  <a:txBody>
                    <a:bodyPr/>
                    <a:lstStyle/>
                    <a:p>
                      <a:pPr indent="-14605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 Создание нового интеллектуального продукта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375" marR="0" marT="0" marB="0" anchor="b"/>
                </a:tc>
              </a:tr>
              <a:tr h="907209">
                <a:tc>
                  <a:txBody>
                    <a:bodyPr/>
                    <a:lstStyle/>
                    <a:p>
                      <a:pPr indent="-14605" algn="l" fontAlgn="base">
                        <a:lnSpc>
                          <a:spcPct val="200000"/>
                        </a:lnSpc>
                        <a:spcAft>
                          <a:spcPts val="12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 Подготовка конкретного варианта изменения элементов среды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375" marR="0" marT="0" marB="0" anchor="b"/>
                </a:tc>
                <a:tc>
                  <a:txBody>
                    <a:bodyPr/>
                    <a:lstStyle/>
                    <a:p>
                      <a:pPr indent="-14605" algn="l" fontAlgn="base">
                        <a:lnSpc>
                          <a:spcPct val="200000"/>
                        </a:lnSpc>
                        <a:spcAft>
                          <a:spcPts val="12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 Процесс поиска неизвестного, получение нового знания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375" marR="0" marT="0" marB="0" anchor="b"/>
                </a:tc>
              </a:tr>
              <a:tr h="545336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ru-RU" sz="1800" dirty="0"/>
                    </a:p>
                  </a:txBody>
                  <a:tcPr/>
                </a:tc>
              </a:tr>
              <a:tr h="411488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популярные формы проектов среди обучающихся: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ru-RU" dirty="0"/>
              <a:t>у</a:t>
            </a:r>
            <a:r>
              <a:rPr lang="ru-RU" dirty="0" smtClean="0"/>
              <a:t>чебный проект,</a:t>
            </a:r>
          </a:p>
          <a:p>
            <a:pPr fontAlgn="base"/>
            <a:r>
              <a:rPr lang="ru-RU" dirty="0" smtClean="0"/>
              <a:t> информационный,</a:t>
            </a:r>
          </a:p>
          <a:p>
            <a:pPr fontAlgn="base"/>
            <a:r>
              <a:rPr lang="ru-RU" dirty="0" smtClean="0"/>
              <a:t> экологический,</a:t>
            </a:r>
          </a:p>
          <a:p>
            <a:pPr fontAlgn="base"/>
            <a:r>
              <a:rPr lang="ru-RU" dirty="0" smtClean="0"/>
              <a:t> социальный проект,</a:t>
            </a:r>
          </a:p>
          <a:p>
            <a:pPr fontAlgn="base"/>
            <a:r>
              <a:rPr lang="ru-RU" dirty="0" smtClean="0"/>
              <a:t> видеофильм,</a:t>
            </a:r>
          </a:p>
          <a:p>
            <a:pPr fontAlgn="base"/>
            <a:r>
              <a:rPr lang="ru-RU" dirty="0" smtClean="0"/>
              <a:t> учебная предметная презентация, </a:t>
            </a:r>
          </a:p>
          <a:p>
            <a:pPr fontAlgn="base"/>
            <a:r>
              <a:rPr lang="ru-RU" dirty="0" smtClean="0"/>
              <a:t>сценарий мероприятия и пр.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 профилю знаний проекты делятся на: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ru-RU" dirty="0" err="1" smtClean="0"/>
              <a:t>монопроекты</a:t>
            </a:r>
            <a:r>
              <a:rPr lang="ru-RU" dirty="0" smtClean="0"/>
              <a:t> и </a:t>
            </a:r>
            <a:r>
              <a:rPr lang="ru-RU" dirty="0" err="1" smtClean="0"/>
              <a:t>межпредметные</a:t>
            </a:r>
            <a:r>
              <a:rPr lang="ru-RU" dirty="0" smtClean="0"/>
              <a:t> проекты:</a:t>
            </a:r>
          </a:p>
          <a:p>
            <a:pPr fontAlgn="base"/>
            <a:r>
              <a:rPr lang="ru-RU" dirty="0" err="1" smtClean="0"/>
              <a:t>Монопроекты</a:t>
            </a:r>
            <a:r>
              <a:rPr lang="ru-RU" dirty="0" smtClean="0"/>
              <a:t> реализуются, как правило, в рамках одной области знаний. Могут быть, например, экологическими, спортивными, историческими, музыкальными.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2687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 продолжительности проекты бывают: краткосрочными и долгосрочными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ru-RU" dirty="0" err="1" smtClean="0"/>
              <a:t>Минипроекты</a:t>
            </a:r>
            <a:r>
              <a:rPr lang="ru-RU" dirty="0" smtClean="0"/>
              <a:t> могут укладываться в </a:t>
            </a:r>
            <a:r>
              <a:rPr lang="ru-RU" u="sng" dirty="0" smtClean="0"/>
              <a:t>одно</a:t>
            </a:r>
            <a:r>
              <a:rPr lang="ru-RU" dirty="0" smtClean="0"/>
              <a:t> занятие.</a:t>
            </a:r>
          </a:p>
          <a:p>
            <a:pPr fontAlgn="base"/>
            <a:r>
              <a:rPr lang="ru-RU" dirty="0" smtClean="0"/>
              <a:t>Краткосрочные проекты выполняются обычно за </a:t>
            </a:r>
            <a:r>
              <a:rPr lang="ru-RU" u="sng" dirty="0" smtClean="0"/>
              <a:t>четыре — шесть занятий</a:t>
            </a:r>
            <a:r>
              <a:rPr lang="ru-RU" dirty="0" smtClean="0"/>
              <a:t>. Могут проводиться в виде заключения, обобщения знаний по какому-либо разделу программы. На 1-ом занятии выдается задание по сбору необходимой информации и даются рекомендации к подготовке готового продукта (проекта). На 2-ом занятии обучающиеся отчитываются по собранной информации, идет выработка содержания проектного продукта и формы его презентации. На 3-ем и 4-ом занятии идет презентация готовых проектов обучающихся и их обсуждение.</a:t>
            </a:r>
          </a:p>
          <a:p>
            <a:pPr fontAlgn="base"/>
            <a:r>
              <a:rPr lang="ru-RU" dirty="0" smtClean="0"/>
              <a:t>Долгосрочные проекты рассчитаны обычно </a:t>
            </a:r>
            <a:r>
              <a:rPr lang="ru-RU" u="sng" dirty="0" smtClean="0"/>
              <a:t>на год.</a:t>
            </a:r>
            <a:endParaRPr lang="ru-RU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8417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Какими бы не были проекты с их помощью можно: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ru-RU" dirty="0" smtClean="0"/>
              <a:t>1. Обучить детей:</a:t>
            </a:r>
          </a:p>
          <a:p>
            <a:pPr fontAlgn="base"/>
            <a:r>
              <a:rPr lang="ru-RU" dirty="0" smtClean="0"/>
              <a:t>- выявлять и формулировать проблемы, проводить их анализ;</a:t>
            </a:r>
          </a:p>
          <a:p>
            <a:pPr fontAlgn="base"/>
            <a:r>
              <a:rPr lang="ru-RU" dirty="0" smtClean="0"/>
              <a:t>- находить необходимые источники информации для выработки вариантов решения проблемы;</a:t>
            </a:r>
          </a:p>
          <a:p>
            <a:pPr fontAlgn="base"/>
            <a:r>
              <a:rPr lang="ru-RU" dirty="0" smtClean="0"/>
              <a:t>- находить конкретные собственные пути решения проблем;</a:t>
            </a:r>
          </a:p>
          <a:p>
            <a:pPr fontAlgn="base"/>
            <a:r>
              <a:rPr lang="ru-RU" dirty="0" smtClean="0"/>
              <a:t>- применять полученную информацию для решения поставленных задач.</a:t>
            </a:r>
          </a:p>
          <a:p>
            <a:pPr fontAlgn="base"/>
            <a:r>
              <a:rPr lang="ru-RU" dirty="0" smtClean="0"/>
              <a:t>2. Развивать у обучающихся исследовательские умения.</a:t>
            </a:r>
          </a:p>
          <a:p>
            <a:pPr fontAlgn="base"/>
            <a:r>
              <a:rPr lang="ru-RU" dirty="0" smtClean="0"/>
              <a:t>3. Обеспечить механизм развития критического мышления ребенка, умение искать путь решения поставленной задачи.</a:t>
            </a:r>
          </a:p>
          <a:p>
            <a:pPr fontAlgn="base"/>
            <a:r>
              <a:rPr lang="ru-RU" dirty="0" smtClean="0"/>
              <a:t>4. Развивать у школьников умение творчески подходить к способу подачи материала.</a:t>
            </a:r>
          </a:p>
          <a:p>
            <a:pPr fontAlgn="base"/>
            <a:r>
              <a:rPr lang="ru-RU" dirty="0" smtClean="0"/>
              <a:t>5. Развивать у обучающихся «командный дух» и «чувство локтя», коммуникабельность и умение сотрудничать.</a:t>
            </a:r>
          </a:p>
          <a:p>
            <a:pPr fontAlgn="base"/>
            <a:r>
              <a:rPr lang="ru-RU" dirty="0" smtClean="0"/>
              <a:t>6. Способствовать повышению личной уверенности и самореализации каждого участника проектного обучения.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 разработки учебного проекта: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ru-RU" dirty="0" smtClean="0"/>
              <a:t>1. Подготовительный (мотивация, </a:t>
            </a:r>
            <a:r>
              <a:rPr lang="ru-RU" dirty="0" err="1" smtClean="0"/>
              <a:t>целеполагание</a:t>
            </a:r>
            <a:r>
              <a:rPr lang="ru-RU" dirty="0" smtClean="0"/>
              <a:t>, осознание проблемной ситуации, выбор темы, постановка цели проекта).</a:t>
            </a:r>
          </a:p>
          <a:p>
            <a:pPr fontAlgn="base"/>
            <a:r>
              <a:rPr lang="ru-RU" dirty="0" smtClean="0"/>
              <a:t>2. Проектировочный (общее планирование, построение конкретного плана деятельности, распределение заданий в работе с учетом выбранной позиции).</a:t>
            </a:r>
          </a:p>
          <a:p>
            <a:pPr fontAlgn="base"/>
            <a:r>
              <a:rPr lang="ru-RU" dirty="0" smtClean="0"/>
              <a:t>3. Практический (исследование проблемы, темы, сбор и обработка данных, получение нового продукта, результата проектной деятельности за счет выполнения определенных действий, интерпретации результатов, возможно графическое представление результатов, оформление документации).</a:t>
            </a:r>
          </a:p>
          <a:p>
            <a:pPr fontAlgn="base"/>
            <a:r>
              <a:rPr lang="ru-RU" dirty="0" smtClean="0"/>
              <a:t>4. Аналитический (сравнение планируемых и реальных результатов, обобщение, выводы).</a:t>
            </a:r>
          </a:p>
          <a:p>
            <a:pPr fontAlgn="base"/>
            <a:r>
              <a:rPr lang="ru-RU" dirty="0" smtClean="0"/>
              <a:t>5. Контрольно-корректировочный (анализ успехов и ошибок, поиск способов коррекции ошибок, исправление проекта в соответствии с реальным состоянием дел).</a:t>
            </a:r>
          </a:p>
          <a:p>
            <a:pPr fontAlgn="base"/>
            <a:r>
              <a:rPr lang="ru-RU" dirty="0" smtClean="0"/>
              <a:t>6. Заключительный (представление содержания работы, обоснование выводов, защита проекта).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81</TotalTime>
  <Words>899</Words>
  <Application>Microsoft Office PowerPoint</Application>
  <PresentationFormat>Экран (4:3)</PresentationFormat>
  <Paragraphs>108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Официальная</vt:lpstr>
      <vt:lpstr>Презентация PowerPoint</vt:lpstr>
      <vt:lpstr> Отличие проектной и исследовательской деятельности обучающихся </vt:lpstr>
      <vt:lpstr>Презентация PowerPoint</vt:lpstr>
      <vt:lpstr> Соотношение проектирования и исследования следующее: </vt:lpstr>
      <vt:lpstr>Наиболее популярные формы проектов среди обучающихся:</vt:lpstr>
      <vt:lpstr>По профилю знаний проекты делятся на: </vt:lpstr>
      <vt:lpstr>     По продолжительности проекты бывают: краткосрочными и долгосрочными</vt:lpstr>
      <vt:lpstr>Какими бы не были проекты с их помощью можно:</vt:lpstr>
      <vt:lpstr>Этапы разработки учебного проекта:</vt:lpstr>
      <vt:lpstr>Алгоритм работы над проектом:</vt:lpstr>
      <vt:lpstr>Презентация PowerPoint</vt:lpstr>
      <vt:lpstr>На завершающем этапе осуществление проекта требует презентации продукта и защиты самого проекта. Для это оформляется проектная папка (портфолио проекта)</vt:lpstr>
      <vt:lpstr>Презентация PowerPoint</vt:lpstr>
      <vt:lpstr>Вывод: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</dc:creator>
  <cp:lastModifiedBy>Пользователь</cp:lastModifiedBy>
  <cp:revision>12</cp:revision>
  <dcterms:created xsi:type="dcterms:W3CDTF">2016-02-28T15:17:06Z</dcterms:created>
  <dcterms:modified xsi:type="dcterms:W3CDTF">2022-10-03T05:47:12Z</dcterms:modified>
</cp:coreProperties>
</file>