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1" r:id="rId3"/>
    <p:sldId id="260" r:id="rId4"/>
    <p:sldId id="263" r:id="rId5"/>
    <p:sldId id="281" r:id="rId6"/>
    <p:sldId id="264" r:id="rId7"/>
    <p:sldId id="282" r:id="rId8"/>
    <p:sldId id="265" r:id="rId9"/>
    <p:sldId id="273" r:id="rId10"/>
    <p:sldId id="274" r:id="rId11"/>
    <p:sldId id="275" r:id="rId12"/>
    <p:sldId id="266" r:id="rId13"/>
    <p:sldId id="276" r:id="rId14"/>
    <p:sldId id="277" r:id="rId15"/>
    <p:sldId id="279" r:id="rId16"/>
    <p:sldId id="280" r:id="rId17"/>
    <p:sldId id="267" r:id="rId18"/>
    <p:sldId id="283" r:id="rId19"/>
    <p:sldId id="284" r:id="rId20"/>
    <p:sldId id="272" r:id="rId21"/>
    <p:sldId id="268" r:id="rId22"/>
    <p:sldId id="269" r:id="rId23"/>
    <p:sldId id="262" r:id="rId24"/>
    <p:sldId id="261" r:id="rId25"/>
    <p:sldId id="270" r:id="rId26"/>
    <p:sldId id="285" r:id="rId27"/>
  </p:sldIdLst>
  <p:sldSz cx="9144000" cy="6858000" type="screen4x3"/>
  <p:notesSz cx="6858000" cy="9144000"/>
  <p:custDataLst>
    <p:tags r:id="rId28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993300"/>
    <a:srgbClr val="0000FF"/>
    <a:srgbClr val="FFCC99"/>
    <a:srgbClr val="CCFF99"/>
    <a:srgbClr val="008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72" d="100"/>
          <a:sy n="72" d="100"/>
        </p:scale>
        <p:origin x="151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76672"/>
            <a:ext cx="1564990" cy="1484784"/>
          </a:xfrm>
          <a:prstGeom prst="rect">
            <a:avLst/>
          </a:prstGeom>
        </p:spPr>
      </p:pic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0BEC8-B68C-4DD5-9B48-A69905364C26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B80DE-72E5-419E-884A-AA22EAA33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37778"/>
      </p:ext>
    </p:extLst>
  </p:cSld>
  <p:clrMapOvr>
    <a:masterClrMapping/>
  </p:clrMapOvr>
  <p:transition spd="slow" advClick="0" advTm="16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573AF-2A79-43F2-9725-A3FC0CF33209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BC08E-DAC1-47D6-94D3-F17D89097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198626"/>
      </p:ext>
    </p:extLst>
  </p:cSld>
  <p:clrMapOvr>
    <a:masterClrMapping/>
  </p:clrMapOvr>
  <p:transition spd="slow" advClick="0" advTm="16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5BE7D-A0A0-46D2-B637-7BE2FB1B2694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76296-EA29-4380-B3C4-CF6C944CF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407351"/>
      </p:ext>
    </p:extLst>
  </p:cSld>
  <p:clrMapOvr>
    <a:masterClrMapping/>
  </p:clrMapOvr>
  <p:transition spd="slow" advClick="0" advTm="16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нутый угол 6"/>
          <p:cNvSpPr/>
          <p:nvPr userDrawn="1"/>
        </p:nvSpPr>
        <p:spPr>
          <a:xfrm>
            <a:off x="251520" y="260648"/>
            <a:ext cx="8568952" cy="6264696"/>
          </a:xfrm>
          <a:prstGeom prst="foldedCorner">
            <a:avLst/>
          </a:prstGeom>
          <a:gradFill>
            <a:gsLst>
              <a:gs pos="85000">
                <a:schemeClr val="accent5">
                  <a:tint val="50000"/>
                  <a:satMod val="300000"/>
                  <a:alpha val="15000"/>
                </a:schemeClr>
              </a:gs>
              <a:gs pos="96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60648"/>
            <a:ext cx="1564990" cy="1484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17174-CB67-4EAD-B549-B5A626CD650A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E5E1F-79D5-4B1F-A97D-3CC9333C9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991914"/>
      </p:ext>
    </p:extLst>
  </p:cSld>
  <p:clrMapOvr>
    <a:masterClrMapping/>
  </p:clrMapOvr>
  <p:transition spd="slow" advClick="0" advTm="16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1751B-B3C5-41A1-B8B9-9F7D6E0E4D90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45F7F-576B-479A-A63E-A1CAEFE1C0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893210"/>
      </p:ext>
    </p:extLst>
  </p:cSld>
  <p:clrMapOvr>
    <a:masterClrMapping/>
  </p:clrMapOvr>
  <p:transition spd="slow" advClick="0" advTm="16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6E460-0FD8-4EBE-B8FE-FB62BA942B63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98DA6-B0E1-4435-A10C-D6F86CFAE1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101666"/>
      </p:ext>
    </p:extLst>
  </p:cSld>
  <p:clrMapOvr>
    <a:masterClrMapping/>
  </p:clrMapOvr>
  <p:transition spd="slow" advClick="0" advTm="16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00EA0-1E29-44D8-9A4B-D4AAC1276C96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5DA65-4177-482B-87DB-2118CC57EE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755506"/>
      </p:ext>
    </p:extLst>
  </p:cSld>
  <p:clrMapOvr>
    <a:masterClrMapping/>
  </p:clrMapOvr>
  <p:transition spd="slow" advClick="0" advTm="16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BE7C3-730C-4B4A-9BCC-C0982E78ABFF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22E0-F891-4B82-9409-7EBB5011C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598226"/>
      </p:ext>
    </p:extLst>
  </p:cSld>
  <p:clrMapOvr>
    <a:masterClrMapping/>
  </p:clrMapOvr>
  <p:transition spd="slow" advClick="0" advTm="16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F3659-A29C-4E1F-81E9-9EF6D75F130D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1EC1-5E10-44FB-86B6-8DB81BFF63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315424"/>
      </p:ext>
    </p:extLst>
  </p:cSld>
  <p:clrMapOvr>
    <a:masterClrMapping/>
  </p:clrMapOvr>
  <p:transition spd="slow" advClick="0" advTm="16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7C1B1-AC1E-42BD-A09B-66CA051E931D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C1495-8B7F-4E83-B053-E9608F498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69224"/>
      </p:ext>
    </p:extLst>
  </p:cSld>
  <p:clrMapOvr>
    <a:masterClrMapping/>
  </p:clrMapOvr>
  <p:transition spd="slow" advClick="0" advTm="16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45C3F-F93A-48C3-97C0-26922D098E25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80F0D-2ED0-40D5-8443-8613DD971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613489"/>
      </p:ext>
    </p:extLst>
  </p:cSld>
  <p:clrMapOvr>
    <a:masterClrMapping/>
  </p:clrMapOvr>
  <p:transition spd="slow" advClick="0" advTm="16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C8C172-1B3D-42FD-A51A-3C31DBA0D9B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AAF1D4-0F05-41AB-BEAC-5D55FC497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6000">
    <p:wedg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Samsung\Desktop\osen_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035832" y="-1143002"/>
            <a:ext cx="7072339" cy="914400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16016" y="1628800"/>
            <a:ext cx="39993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60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6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332656"/>
            <a:ext cx="57709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 пожаловать </a:t>
            </a:r>
          </a:p>
          <a:p>
            <a:pPr algn="r"/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pPr algn="r"/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Посторонним </a:t>
            </a:r>
          </a:p>
          <a:p>
            <a:pPr algn="r"/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 воспрещен»</a:t>
            </a:r>
          </a:p>
        </p:txBody>
      </p:sp>
    </p:spTree>
  </p:cSld>
  <p:clrMapOvr>
    <a:masterClrMapping/>
  </p:clrMapOvr>
  <p:transition spd="slow" advClick="0" advTm="1600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332656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lang="ru-RU" sz="2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endParaRPr lang="ru-RU" sz="28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986" y="950761"/>
            <a:ext cx="7328027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84275"/>
      </p:ext>
    </p:extLst>
  </p:cSld>
  <p:clrMapOvr>
    <a:masterClrMapping/>
  </p:clrMapOvr>
  <p:transition spd="slow" advClick="0" advTm="1600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332656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lang="ru-RU" sz="2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endParaRPr lang="ru-RU" sz="28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54312"/>
            <a:ext cx="6449354" cy="430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rgbClr val="999933"/>
              </a:buClr>
            </a:pPr>
            <a:r>
              <a:rPr lang="ru-RU" sz="1600" b="1" dirty="0">
                <a:solidFill>
                  <a:srgbClr val="333300"/>
                </a:solidFill>
                <a:latin typeface="Pompadur" panose="020B0603050302020204" pitchFamily="34" charset="-52"/>
                <a:cs typeface="Times New Roman" panose="02020603050405020304" pitchFamily="18" charset="0"/>
              </a:rPr>
              <a:t>Решение 155 от 03.09.1964г. «О реорганизации начальной школы им. Ю.А. Гагарина в восьмилетнюю».  </a:t>
            </a:r>
          </a:p>
          <a:p>
            <a:pPr lvl="0" eaLnBrk="0" hangingPunct="0">
              <a:spcBef>
                <a:spcPct val="20000"/>
              </a:spcBef>
              <a:buClr>
                <a:srgbClr val="999933"/>
              </a:buClr>
            </a:pPr>
            <a:r>
              <a:rPr lang="ru-RU" sz="1600" kern="0" dirty="0">
                <a:solidFill>
                  <a:srgbClr val="B9B900">
                    <a:lumMod val="50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 lvl="0" eaLnBrk="0" hangingPunct="0">
              <a:spcBef>
                <a:spcPct val="20000"/>
              </a:spcBef>
              <a:buClr>
                <a:srgbClr val="999933"/>
              </a:buClr>
            </a:pPr>
            <a:r>
              <a:rPr lang="ru-RU" sz="1600" kern="0" dirty="0">
                <a:solidFill>
                  <a:srgbClr val="B9B900">
                    <a:lumMod val="50000"/>
                  </a:srgbClr>
                </a:solidFill>
                <a:latin typeface="Pompadur" panose="020B0603050302020204" pitchFamily="34" charset="-52"/>
                <a:ea typeface="Times New Roman"/>
                <a:cs typeface="Times New Roman" panose="02020603050405020304" pitchFamily="18" charset="0"/>
              </a:rPr>
              <a:t>Исполком решил:</a:t>
            </a:r>
          </a:p>
          <a:p>
            <a:pPr lvl="0" eaLnBrk="0" hangingPunct="0">
              <a:spcBef>
                <a:spcPct val="20000"/>
              </a:spcBef>
              <a:buClr>
                <a:srgbClr val="999933"/>
              </a:buClr>
            </a:pPr>
            <a:r>
              <a:rPr lang="ru-RU" sz="1600" kern="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«Ввиду того, что в </a:t>
            </a:r>
            <a:r>
              <a:rPr lang="ru-RU" sz="1600" kern="0" dirty="0" err="1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600" kern="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Сургут резко увеличился контингент учащихся по 5-8 классам, начальную школу им. Ю.А. Гагарина преобразовать в </a:t>
            </a:r>
            <a:r>
              <a:rPr lang="ru-RU" sz="1600" kern="0" dirty="0" err="1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Сургутскую</a:t>
            </a:r>
            <a:r>
              <a:rPr lang="ru-RU" sz="1600" kern="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восьмилетнюю школу им. Ю.А. Гагарина».</a:t>
            </a:r>
          </a:p>
          <a:p>
            <a:pPr lvl="0" eaLnBrk="0" hangingPunct="0">
              <a:spcBef>
                <a:spcPct val="20000"/>
              </a:spcBef>
              <a:buClr>
                <a:srgbClr val="999933"/>
              </a:buClr>
            </a:pPr>
            <a:r>
              <a:rPr lang="ru-RU" sz="1600" kern="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выпуск Гагаринской школы состоялся в 1965г.</a:t>
            </a:r>
          </a:p>
          <a:p>
            <a:pPr lvl="0" eaLnBrk="0" hangingPunct="0">
              <a:spcBef>
                <a:spcPct val="20000"/>
              </a:spcBef>
              <a:buClr>
                <a:srgbClr val="999933"/>
              </a:buClr>
            </a:pPr>
            <a:r>
              <a:rPr lang="ru-RU" sz="1600" kern="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 - в 1976г.</a:t>
            </a:r>
          </a:p>
          <a:p>
            <a:pPr lvl="0" eaLnBrk="0" hangingPunct="0">
              <a:spcBef>
                <a:spcPct val="20000"/>
              </a:spcBef>
              <a:buClr>
                <a:srgbClr val="999933"/>
              </a:buClr>
            </a:pPr>
            <a:endParaRPr lang="ru-RU" sz="1600" kern="0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>
              <a:spcBef>
                <a:spcPct val="20000"/>
              </a:spcBef>
              <a:buClr>
                <a:srgbClr val="999933"/>
              </a:buClr>
            </a:pPr>
            <a:r>
              <a:rPr lang="ru-RU" sz="1600" kern="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закрыта 15.03.1976 г. ввиду выхода из строя парового отопления в здании и в связи с открытием в 1976г. Средней школы № 3 в МКР НГДУ.</a:t>
            </a:r>
          </a:p>
          <a:p>
            <a:pPr lvl="0" eaLnBrk="0" hangingPunct="0">
              <a:spcBef>
                <a:spcPct val="20000"/>
              </a:spcBef>
              <a:buClr>
                <a:srgbClr val="999933"/>
              </a:buClr>
            </a:pPr>
            <a:r>
              <a:rPr lang="ru-RU" sz="1600" kern="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школы передали городскому военному комиссариату. </a:t>
            </a:r>
          </a:p>
          <a:p>
            <a:pPr lvl="0" algn="just"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33"/>
              </a:buClr>
            </a:pPr>
            <a:r>
              <a:rPr lang="ru-RU" sz="1600" kern="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Традиции, альбомы-летописи школы были переданы СОШ № 3. </a:t>
            </a:r>
          </a:p>
        </p:txBody>
      </p:sp>
    </p:spTree>
    <p:extLst>
      <p:ext uri="{BB962C8B-B14F-4D97-AF65-F5344CB8AC3E}">
        <p14:creationId xmlns:p14="http://schemas.microsoft.com/office/powerpoint/2010/main" val="1885126148"/>
      </p:ext>
    </p:extLst>
  </p:cSld>
  <p:clrMapOvr>
    <a:masterClrMapping/>
  </p:clrMapOvr>
  <p:transition spd="slow" advClick="0" advTm="16000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000240"/>
            <a:ext cx="5929338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48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1065276"/>
            <a:ext cx="4572000" cy="38902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lnSpc>
                <a:spcPct val="150000"/>
              </a:lnSpc>
              <a:spcBef>
                <a:spcPct val="20000"/>
              </a:spcBef>
              <a:buClr>
                <a:srgbClr val="4E67C8"/>
              </a:buClr>
            </a:pPr>
            <a:r>
              <a:rPr lang="ru-RU" sz="6000" b="1" kern="0" dirty="0">
                <a:solidFill>
                  <a:srgbClr val="F0E7C4">
                    <a:lumMod val="25000"/>
                  </a:srgbClr>
                </a:solidFill>
                <a:latin typeface="Pompadur" panose="020B0603050302020204" pitchFamily="34" charset="-52"/>
                <a:cs typeface="+mn-cs"/>
              </a:rPr>
              <a:t> </a:t>
            </a:r>
            <a:r>
              <a:rPr lang="ru-RU" sz="3200" b="1" kern="0" dirty="0" err="1">
                <a:solidFill>
                  <a:srgbClr val="F0E7C4">
                    <a:lumMod val="25000"/>
                  </a:srgbClr>
                </a:solidFill>
                <a:latin typeface="Pompadur" panose="020B0603050302020204" pitchFamily="34" charset="-52"/>
                <a:cs typeface="+mn-cs"/>
              </a:rPr>
              <a:t>Сургутская</a:t>
            </a:r>
            <a:r>
              <a:rPr lang="ru-RU" sz="3200" b="1" kern="0" dirty="0">
                <a:solidFill>
                  <a:srgbClr val="F0E7C4">
                    <a:lumMod val="25000"/>
                  </a:srgbClr>
                </a:solidFill>
                <a:latin typeface="Pompadur" panose="020B0603050302020204" pitchFamily="34" charset="-52"/>
                <a:cs typeface="+mn-cs"/>
              </a:rPr>
              <a:t> восьмилетняя школа</a:t>
            </a:r>
          </a:p>
          <a:p>
            <a:pPr lvl="0" algn="ctr" eaLnBrk="0" hangingPunct="0">
              <a:lnSpc>
                <a:spcPct val="150000"/>
              </a:lnSpc>
              <a:spcBef>
                <a:spcPct val="20000"/>
              </a:spcBef>
              <a:buClr>
                <a:srgbClr val="4E67C8"/>
              </a:buClr>
            </a:pPr>
            <a:r>
              <a:rPr lang="ru-RU" sz="3200" b="1" kern="0" dirty="0">
                <a:solidFill>
                  <a:srgbClr val="F0E7C4">
                    <a:lumMod val="25000"/>
                  </a:srgbClr>
                </a:solidFill>
                <a:latin typeface="Pompadur" panose="020B0603050302020204" pitchFamily="34" charset="-52"/>
                <a:cs typeface="+mn-cs"/>
              </a:rPr>
              <a:t>имени Ю. А. Гагарина</a:t>
            </a:r>
          </a:p>
          <a:p>
            <a:pPr lvl="0" algn="ctr" eaLnBrk="0" hangingPunct="0">
              <a:lnSpc>
                <a:spcPct val="150000"/>
              </a:lnSpc>
              <a:spcBef>
                <a:spcPct val="20000"/>
              </a:spcBef>
              <a:buClr>
                <a:srgbClr val="4E67C8"/>
              </a:buClr>
            </a:pPr>
            <a:r>
              <a:rPr lang="ru-RU" sz="3200" b="1" kern="0" dirty="0">
                <a:solidFill>
                  <a:srgbClr val="F0E7C4">
                    <a:lumMod val="25000"/>
                  </a:srgbClr>
                </a:solidFill>
                <a:latin typeface="Pompadur" panose="020B0603050302020204" pitchFamily="34" charset="-52"/>
                <a:cs typeface="+mn-cs"/>
              </a:rPr>
              <a:t>1961-1976 гг.</a:t>
            </a:r>
          </a:p>
        </p:txBody>
      </p:sp>
    </p:spTree>
    <p:extLst>
      <p:ext uri="{BB962C8B-B14F-4D97-AF65-F5344CB8AC3E}">
        <p14:creationId xmlns:p14="http://schemas.microsoft.com/office/powerpoint/2010/main" val="2554824764"/>
      </p:ext>
    </p:extLst>
  </p:cSld>
  <p:clrMapOvr>
    <a:masterClrMapping/>
  </p:clrMapOvr>
  <p:transition spd="slow" advClick="0" advTm="16000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332656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lang="ru-RU" sz="2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endParaRPr lang="ru-RU" sz="28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09" y="850168"/>
            <a:ext cx="863878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19288"/>
      </p:ext>
    </p:extLst>
  </p:cSld>
  <p:clrMapOvr>
    <a:masterClrMapping/>
  </p:clrMapOvr>
  <p:transition spd="slow" advClick="0" advTm="1600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332656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lang="ru-RU" sz="2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endParaRPr lang="ru-RU" sz="28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09" y="1347035"/>
            <a:ext cx="8638781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81499"/>
      </p:ext>
    </p:extLst>
  </p:cSld>
  <p:clrMapOvr>
    <a:masterClrMapping/>
  </p:clrMapOvr>
  <p:transition spd="slow" advClick="0" advTm="16000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000240"/>
            <a:ext cx="5929338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48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5. «А что это?»  </a:t>
            </a:r>
            <a:endParaRPr lang="ru-RU" sz="48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09" y="536197"/>
            <a:ext cx="8638781" cy="57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52843"/>
      </p:ext>
    </p:extLst>
  </p:cSld>
  <p:clrMapOvr>
    <a:masterClrMapping/>
  </p:clrMapOvr>
  <p:transition spd="slow" advClick="0" advTm="16000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14546" y="188640"/>
            <a:ext cx="600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48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5. «А что это?»  </a:t>
            </a:r>
            <a:endParaRPr lang="ru-RU" sz="48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59224"/>
            <a:ext cx="3644672" cy="27301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731" y="3933056"/>
            <a:ext cx="3685060" cy="2763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948" y="1377160"/>
            <a:ext cx="3756574" cy="28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36307"/>
      </p:ext>
    </p:extLst>
  </p:cSld>
  <p:clrMapOvr>
    <a:masterClrMapping/>
  </p:clrMapOvr>
  <p:transition spd="slow" advClick="0" advTm="16000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60648"/>
            <a:ext cx="70567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6. Песочница «Школьные настроения» </a:t>
            </a:r>
            <a:endParaRPr lang="ru-RU" sz="4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7889" y="2316904"/>
            <a:ext cx="4548065" cy="34030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079" y="2882200"/>
            <a:ext cx="4974017" cy="37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96075"/>
      </p:ext>
    </p:extLst>
  </p:cSld>
  <p:clrMapOvr>
    <a:masterClrMapping/>
  </p:clrMapOvr>
  <p:transition spd="slow" advClick="0" advTm="16000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88640"/>
            <a:ext cx="73448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6. Песочница «Школьные настроения» </a:t>
            </a:r>
            <a:endParaRPr lang="ru-RU" sz="4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6813" y="3476382"/>
            <a:ext cx="4817559" cy="36131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2500938"/>
            <a:ext cx="4432576" cy="332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90536"/>
      </p:ext>
    </p:extLst>
  </p:cSld>
  <p:clrMapOvr>
    <a:masterClrMapping/>
  </p:clrMapOvr>
  <p:transition spd="slow" advClick="0" advTm="16000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88640"/>
            <a:ext cx="73448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6. Песочница «Школьные настроения» </a:t>
            </a:r>
            <a:endParaRPr lang="ru-RU" sz="4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877" y="2532921"/>
            <a:ext cx="5468360" cy="4104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464137"/>
            <a:ext cx="3749365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63686"/>
      </p:ext>
    </p:extLst>
  </p:cSld>
  <p:clrMapOvr>
    <a:masterClrMapping/>
  </p:clrMapOvr>
  <p:transition spd="slow" advClick="0" advTm="16000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amsung\Desktop\osen_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0376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274639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22.09.2022 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54900" y="4207822"/>
            <a:ext cx="44815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</a:p>
          <a:p>
            <a:pPr algn="ctr"/>
            <a:r>
              <a:rPr lang="ru-RU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№ 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609861"/>
            <a:ext cx="4999409" cy="37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31547"/>
      </p:ext>
    </p:extLst>
  </p:cSld>
  <p:clrMapOvr>
    <a:masterClrMapping/>
  </p:clrMapOvr>
  <p:transition spd="slow" advClick="0" advTm="16000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2000240"/>
            <a:ext cx="7200800" cy="200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7. «Спрашивайте – отвечаем» </a:t>
            </a:r>
            <a:endParaRPr lang="ru-RU" sz="4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95427"/>
      </p:ext>
    </p:extLst>
  </p:cSld>
  <p:clrMapOvr>
    <a:masterClrMapping/>
  </p:clrMapOvr>
  <p:transition spd="slow" advClick="0" advTm="16000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000240"/>
            <a:ext cx="59293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8. По секрету….. или мои впечатления сентября</a:t>
            </a:r>
            <a:endParaRPr lang="ru-RU" sz="4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2229"/>
      </p:ext>
    </p:extLst>
  </p:cSld>
  <p:clrMapOvr>
    <a:masterClrMapping/>
  </p:clrMapOvr>
  <p:transition spd="slow" advClick="0" advTm="16000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260648"/>
            <a:ext cx="58755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9. </a:t>
            </a:r>
            <a:r>
              <a:rPr lang="ru-RU" sz="4400" b="1" dirty="0" err="1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Синквейн</a:t>
            </a:r>
            <a:endParaRPr lang="ru-RU" sz="4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1104923"/>
            <a:ext cx="5169508" cy="38725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314" y="3824283"/>
            <a:ext cx="4392488" cy="32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98543"/>
      </p:ext>
    </p:extLst>
  </p:cSld>
  <p:clrMapOvr>
    <a:masterClrMapping/>
  </p:clrMapOvr>
  <p:transition spd="slow" advClick="0" advTm="16000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500042"/>
            <a:ext cx="63579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ель: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узнать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почему появляются разные цвета в листьях.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000240"/>
            <a:ext cx="592933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достижения поставленной цели  мы определили </a:t>
            </a:r>
            <a:r>
              <a:rPr lang="ru-RU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следующие задачи:</a:t>
            </a:r>
            <a:endParaRPr lang="ru-RU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- Провести наблюдения за разными деревьями осенью;</a:t>
            </a:r>
            <a:endParaRPr lang="ru-RU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- Изучить строение листа;</a:t>
            </a:r>
            <a:endParaRPr lang="ru-RU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- Узнать, почему летом листья зеленые, а осенью меняют цвет.</a:t>
            </a:r>
            <a:endParaRPr lang="ru-RU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43806"/>
      </p:ext>
    </p:extLst>
  </p:cSld>
  <p:clrMapOvr>
    <a:masterClrMapping/>
  </p:clrMapOvr>
  <p:transition spd="slow" advClick="0" advTm="16000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500042"/>
            <a:ext cx="63579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ель: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узнать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почему появляются разные цвета в листьях.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000240"/>
            <a:ext cx="592933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достижения поставленной цели  мы определили </a:t>
            </a:r>
            <a:r>
              <a:rPr lang="ru-RU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следующие задачи:</a:t>
            </a:r>
            <a:endParaRPr lang="ru-RU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- Провести наблюдения за разными деревьями осенью;</a:t>
            </a:r>
            <a:endParaRPr lang="ru-RU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- Изучить строение листа;</a:t>
            </a:r>
            <a:endParaRPr lang="ru-RU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- Узнать, почему летом листья зеленые, а осенью меняют цвет.</a:t>
            </a:r>
            <a:endParaRPr lang="ru-RU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48418"/>
      </p:ext>
    </p:extLst>
  </p:cSld>
  <p:clrMapOvr>
    <a:masterClrMapping/>
  </p:clrMapOvr>
  <p:transition spd="slow" advClick="0" advTm="16000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88640"/>
            <a:ext cx="61636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lang="ru-RU" sz="60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На память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701" y="1512501"/>
            <a:ext cx="6777184" cy="50902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56" y="1257205"/>
            <a:ext cx="2895284" cy="386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06950"/>
      </p:ext>
    </p:extLst>
  </p:cSld>
  <p:clrMapOvr>
    <a:masterClrMapping/>
  </p:clrMapOvr>
  <p:transition spd="slow" advClick="0" advTm="16000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000240"/>
            <a:ext cx="5929338" cy="2696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lang="ru-RU" sz="60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Добро пожаловать!</a:t>
            </a:r>
          </a:p>
        </p:txBody>
      </p:sp>
    </p:spTree>
    <p:extLst>
      <p:ext uri="{BB962C8B-B14F-4D97-AF65-F5344CB8AC3E}">
        <p14:creationId xmlns:p14="http://schemas.microsoft.com/office/powerpoint/2010/main" val="2694934630"/>
      </p:ext>
    </p:extLst>
  </p:cSld>
  <p:clrMapOvr>
    <a:masterClrMapping/>
  </p:clrMapOvr>
  <p:transition spd="slow" advClick="0" advTm="1600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426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260648"/>
            <a:ext cx="58755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1. Знакомство</a:t>
            </a:r>
            <a:endParaRPr lang="ru-RU" sz="4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56" y="1281531"/>
            <a:ext cx="2426418" cy="3237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480" y="1755099"/>
            <a:ext cx="5676404" cy="4265382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260648"/>
            <a:ext cx="72728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2. Креативно о себе любимом </a:t>
            </a:r>
            <a:endParaRPr lang="ru-RU" sz="4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47787" y="3244334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	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20" y="2183374"/>
            <a:ext cx="3676207" cy="27548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4375094"/>
            <a:ext cx="3462080" cy="2592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402" y="2183374"/>
            <a:ext cx="3615350" cy="27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2598"/>
      </p:ext>
    </p:extLst>
  </p:cSld>
  <p:clrMapOvr>
    <a:masterClrMapping/>
  </p:clrMapOvr>
  <p:transition spd="slow" advClick="0" advTm="1600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332656"/>
            <a:ext cx="7704856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 настольной таблички и ее представление:</a:t>
            </a:r>
          </a:p>
          <a:p>
            <a:pPr marL="571500" lvl="0" indent="-571500" eaLnBrk="0" hangingPunct="0">
              <a:lnSpc>
                <a:spcPct val="150000"/>
              </a:lnSpc>
              <a:buFontTx/>
              <a:buChar char="-"/>
              <a:tabLst>
                <a:tab pos="2146300" algn="l"/>
              </a:tabLst>
            </a:pPr>
            <a:r>
              <a:rPr lang="ru-RU" sz="40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ФИО;</a:t>
            </a: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40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возраст (приблизительно);</a:t>
            </a: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40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специальность;</a:t>
            </a: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40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откуда Вы?;</a:t>
            </a: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40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хобби.</a:t>
            </a:r>
          </a:p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4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47787" y="3244334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067459918"/>
      </p:ext>
    </p:extLst>
  </p:cSld>
  <p:clrMapOvr>
    <a:masterClrMapping/>
  </p:clrMapOvr>
  <p:transition spd="slow" advClick="0" advTm="16000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028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60648"/>
            <a:ext cx="87129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lang="ru-RU" sz="3200" b="1" dirty="0" err="1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Истоковский</a:t>
            </a:r>
            <a:r>
              <a:rPr lang="ru-RU" sz="32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ресурсный круг </a:t>
            </a:r>
          </a:p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32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«Школа – это…»</a:t>
            </a:r>
          </a:p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endParaRPr lang="ru-RU" sz="3200" b="1" dirty="0">
              <a:solidFill>
                <a:srgbClr val="9933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20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что ты видишь;</a:t>
            </a: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32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- что ты слышишь;</a:t>
            </a: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32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- что ты чувствуешь.</a:t>
            </a:r>
          </a:p>
        </p:txBody>
      </p:sp>
    </p:spTree>
    <p:extLst>
      <p:ext uri="{BB962C8B-B14F-4D97-AF65-F5344CB8AC3E}">
        <p14:creationId xmlns:p14="http://schemas.microsoft.com/office/powerpoint/2010/main" val="2167149095"/>
      </p:ext>
    </p:extLst>
  </p:cSld>
  <p:clrMapOvr>
    <a:masterClrMapping/>
  </p:clrMapOvr>
  <p:transition spd="slow" advClick="0" advTm="16000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028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60649"/>
            <a:ext cx="82809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lang="ru-RU" sz="3200" b="1" dirty="0" err="1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Истоковский</a:t>
            </a:r>
            <a:r>
              <a:rPr lang="ru-RU" sz="32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ресурсный круг </a:t>
            </a:r>
          </a:p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32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«Школа – это…»</a:t>
            </a:r>
          </a:p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endParaRPr lang="ru-RU" sz="3200" b="1" dirty="0">
              <a:solidFill>
                <a:srgbClr val="9933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20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03" y="2185494"/>
            <a:ext cx="3734043" cy="27982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675" y="2041426"/>
            <a:ext cx="4360891" cy="3270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693" y="4426533"/>
            <a:ext cx="2914756" cy="218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90925"/>
      </p:ext>
    </p:extLst>
  </p:cSld>
  <p:clrMapOvr>
    <a:masterClrMapping/>
  </p:clrMapOvr>
  <p:transition spd="slow" advClick="0" advTm="16000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332656"/>
            <a:ext cx="684076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4. «А вы знаете?» </a:t>
            </a: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24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- А вы знаете адрес, по которому располагается наша школа? </a:t>
            </a: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24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- А какую площадь занимает наше образовательное учреждение? </a:t>
            </a: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24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- А где находится школьный архив, лыжная база школы?</a:t>
            </a: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24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- А фамилию, имя, отчество директора школы вы знаете? </a:t>
            </a: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sz="24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- а сколько заместителей директора в нашей школе?</a:t>
            </a: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endParaRPr lang="ru-RU" sz="28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29730"/>
      </p:ext>
    </p:extLst>
  </p:cSld>
  <p:clrMapOvr>
    <a:masterClrMapping/>
  </p:clrMapOvr>
  <p:transition spd="slow" advClick="0" advTm="16000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amsung\Desktop\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14546" y="758542"/>
            <a:ext cx="6357982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63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332656"/>
            <a:ext cx="684076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  <a:tabLst>
                <a:tab pos="2146300" algn="l"/>
              </a:tabLst>
            </a:pPr>
            <a:r>
              <a:rPr lang="ru-RU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9933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18октября 1976 года – День рождения школы</a:t>
            </a:r>
            <a:endParaRPr lang="ru-RU" sz="24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hangingPunct="0">
              <a:lnSpc>
                <a:spcPct val="150000"/>
              </a:lnSpc>
              <a:tabLst>
                <a:tab pos="2146300" algn="l"/>
              </a:tabLst>
            </a:pPr>
            <a:endParaRPr lang="ru-RU" sz="28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583" y="2422106"/>
            <a:ext cx="3810330" cy="2883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488" y="3429000"/>
            <a:ext cx="5455063" cy="409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06322"/>
      </p:ext>
    </p:extLst>
  </p:cSld>
  <p:clrMapOvr>
    <a:masterClrMapping/>
  </p:clrMapOvr>
  <p:transition spd="slow" advClick="0" advTm="16000">
    <p:wedg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f53363c0d4947f0dcea74cb6ed74f85193"/>
</p:tagLst>
</file>

<file path=ppt/theme/theme1.xml><?xml version="1.0" encoding="utf-8"?>
<a:theme xmlns:a="http://schemas.openxmlformats.org/drawingml/2006/main" name="Детски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Детский</Template>
  <TotalTime>398</TotalTime>
  <Words>510</Words>
  <Application>Microsoft Office PowerPoint</Application>
  <PresentationFormat>Экран (4:3)</PresentationFormat>
  <Paragraphs>97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Pompadur</vt:lpstr>
      <vt:lpstr>Times New Roman</vt:lpstr>
      <vt:lpstr>Детский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«Детский 2»</dc:title>
  <dc:creator>Ольга Михайловна</dc:creator>
  <cp:lastModifiedBy>On</cp:lastModifiedBy>
  <cp:revision>25</cp:revision>
  <dcterms:created xsi:type="dcterms:W3CDTF">2014-11-06T22:05:15Z</dcterms:created>
  <dcterms:modified xsi:type="dcterms:W3CDTF">2022-10-03T10:42:49Z</dcterms:modified>
</cp:coreProperties>
</file>