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68" r:id="rId5"/>
    <p:sldId id="256" r:id="rId6"/>
    <p:sldId id="257" r:id="rId7"/>
    <p:sldId id="269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8FA1FF-341C-405E-AC52-AAAE19E2213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7E12B2-09AB-4BA0-95A7-7AB86F2C51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Активные формы работы: игровые технологии на уроках русского языка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433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Игра </a:t>
            </a:r>
            <a:r>
              <a:rPr lang="ru-RU" dirty="0">
                <a:solidFill>
                  <a:schemeClr val="tx1"/>
                </a:solidFill>
              </a:rPr>
              <a:t>«Корректор».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1) Западня </a:t>
            </a:r>
            <a:r>
              <a:rPr lang="ru-RU" dirty="0">
                <a:solidFill>
                  <a:schemeClr val="tx1"/>
                </a:solidFill>
              </a:rPr>
              <a:t>– квартира с окнами на запад.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2) Гривенник </a:t>
            </a:r>
            <a:r>
              <a:rPr lang="ru-RU" dirty="0">
                <a:solidFill>
                  <a:schemeClr val="tx1"/>
                </a:solidFill>
              </a:rPr>
              <a:t>– юноша с модной гривой.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3) Маховик </a:t>
            </a:r>
            <a:r>
              <a:rPr lang="ru-RU" dirty="0">
                <a:solidFill>
                  <a:schemeClr val="tx1"/>
                </a:solidFill>
              </a:rPr>
              <a:t>– регулировщик на перекрестке.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4) Застрельщик </a:t>
            </a:r>
            <a:r>
              <a:rPr lang="ru-RU" dirty="0">
                <a:solidFill>
                  <a:schemeClr val="tx1"/>
                </a:solidFill>
              </a:rPr>
              <a:t>– браконьер.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1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Найдите лишнее слово.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1) Петя </a:t>
            </a:r>
            <a:r>
              <a:rPr lang="ru-RU" b="1" dirty="0">
                <a:solidFill>
                  <a:schemeClr val="tx1"/>
                </a:solidFill>
              </a:rPr>
              <a:t>ушиб колено ноги.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2) Собрание </a:t>
            </a:r>
            <a:r>
              <a:rPr lang="ru-RU" b="1" dirty="0">
                <a:solidFill>
                  <a:schemeClr val="tx1"/>
                </a:solidFill>
              </a:rPr>
              <a:t>будет в декабре месяце.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3) Робинзоны </a:t>
            </a:r>
            <a:r>
              <a:rPr lang="ru-RU" b="1" dirty="0">
                <a:solidFill>
                  <a:schemeClr val="tx1"/>
                </a:solidFill>
              </a:rPr>
              <a:t>ослабли от недоедания пищи.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4) Путь </a:t>
            </a:r>
            <a:r>
              <a:rPr lang="ru-RU" b="1" dirty="0">
                <a:solidFill>
                  <a:schemeClr val="tx1"/>
                </a:solidFill>
              </a:rPr>
              <a:t>кораблю преградил ледяной айсберг.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5) Многие </a:t>
            </a:r>
            <a:r>
              <a:rPr lang="ru-RU" b="1" dirty="0">
                <a:solidFill>
                  <a:schemeClr val="tx1"/>
                </a:solidFill>
              </a:rPr>
              <a:t>города были превращены в руины и развалины.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6) Он </a:t>
            </a:r>
            <a:r>
              <a:rPr lang="ru-RU" b="1" dirty="0">
                <a:solidFill>
                  <a:schemeClr val="tx1"/>
                </a:solidFill>
              </a:rPr>
              <a:t>написал свою автобиографию.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4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«Задачи»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• Отделите </a:t>
            </a:r>
            <a:r>
              <a:rPr lang="ru-RU" b="1" dirty="0">
                <a:solidFill>
                  <a:schemeClr val="tx1"/>
                </a:solidFill>
              </a:rPr>
              <a:t>плод от растения.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СОШИСНШАКА    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• Растворите </a:t>
            </a:r>
            <a:r>
              <a:rPr lang="ru-RU" b="1" dirty="0">
                <a:solidFill>
                  <a:schemeClr val="tx1"/>
                </a:solidFill>
              </a:rPr>
              <a:t>белое в прозрачном.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СВОАДХАРА           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• Уберите </a:t>
            </a:r>
            <a:r>
              <a:rPr lang="ru-RU" b="1" dirty="0">
                <a:solidFill>
                  <a:schemeClr val="tx1"/>
                </a:solidFill>
              </a:rPr>
              <a:t>горячее – останется холодное.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КИАЙПЯСТОБЕКРГ  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• Найдите </a:t>
            </a:r>
            <a:r>
              <a:rPr lang="ru-RU" b="1" dirty="0">
                <a:solidFill>
                  <a:schemeClr val="tx1"/>
                </a:solidFill>
              </a:rPr>
              <a:t>друга и врага Буратино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МИБАЛЗЬВИИЛИНОА  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• Зачеркните </a:t>
            </a:r>
            <a:r>
              <a:rPr lang="ru-RU" b="1" dirty="0">
                <a:solidFill>
                  <a:schemeClr val="tx1"/>
                </a:solidFill>
              </a:rPr>
              <a:t>ядовитое – оставьте съедобное.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ПООПГАНЕНОККА      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1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«Пожелания»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АОБООУАДА-_____________________________</a:t>
            </a:r>
          </a:p>
          <a:p>
            <a:pPr marL="0" indent="0">
              <a:buNone/>
            </a:pPr>
            <a:r>
              <a:rPr lang="ru-RU" dirty="0" smtClean="0"/>
              <a:t>ИПЬРТПЕИР-</a:t>
            </a:r>
            <a:r>
              <a:rPr lang="ru-RU" dirty="0"/>
              <a:t>______________________________</a:t>
            </a:r>
          </a:p>
          <a:p>
            <a:pPr marL="0" indent="0">
              <a:buNone/>
            </a:pPr>
            <a:r>
              <a:rPr lang="ru-RU" dirty="0" smtClean="0"/>
              <a:t>ЭПВФЭСФПЕ-</a:t>
            </a:r>
            <a:r>
              <a:rPr lang="ru-RU" dirty="0"/>
              <a:t>_____________________________</a:t>
            </a:r>
          </a:p>
          <a:p>
            <a:pPr marL="0" indent="0">
              <a:buNone/>
            </a:pPr>
            <a:r>
              <a:rPr lang="ru-RU" dirty="0" smtClean="0"/>
              <a:t>ВЮЛГВДЛАЮ-____________________________</a:t>
            </a:r>
          </a:p>
          <a:p>
            <a:pPr marL="0" indent="0">
              <a:buNone/>
            </a:pPr>
            <a:r>
              <a:rPr lang="ru-RU" dirty="0" smtClean="0"/>
              <a:t>ЖЗСУУЧЖАЗ-_____________________________</a:t>
            </a:r>
          </a:p>
          <a:p>
            <a:pPr marL="0" indent="0">
              <a:buNone/>
            </a:pPr>
            <a:r>
              <a:rPr lang="ru-RU" dirty="0" smtClean="0"/>
              <a:t>ОАСАОТАЛО-</a:t>
            </a:r>
            <a:r>
              <a:rPr lang="ru-RU" dirty="0"/>
              <a:t>_____________________________</a:t>
            </a:r>
          </a:p>
          <a:p>
            <a:pPr marL="0" indent="0">
              <a:buNone/>
            </a:pPr>
            <a:r>
              <a:rPr lang="ru-RU" dirty="0" smtClean="0"/>
              <a:t>ГЦИДВГЦЫД!-_____________________________</a:t>
            </a:r>
          </a:p>
          <a:p>
            <a:pPr marL="0" indent="0" algn="ctr">
              <a:buNone/>
            </a:pPr>
            <a:endParaRPr lang="ru-RU" smtClean="0"/>
          </a:p>
          <a:p>
            <a:pPr marL="0" indent="0" algn="ctr">
              <a:buNone/>
            </a:pPr>
            <a:r>
              <a:rPr lang="ru-RU" dirty="0" smtClean="0"/>
              <a:t>Будьте всегда счастливы!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600" dirty="0" smtClean="0"/>
          </a:p>
          <a:p>
            <a:pPr marL="0" indent="0" algn="ctr">
              <a:buNone/>
            </a:pPr>
            <a:endParaRPr lang="ru-RU" sz="6600" dirty="0"/>
          </a:p>
          <a:p>
            <a:pPr marL="0" indent="0" algn="ctr"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928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/>
          <a:lstStyle/>
          <a:p>
            <a:pPr marL="0" indent="0" algn="just">
              <a:buNone/>
            </a:pPr>
            <a:endParaRPr lang="ru-RU" sz="3600" dirty="0" smtClean="0"/>
          </a:p>
          <a:p>
            <a:pPr marL="0" indent="0" algn="just">
              <a:buNone/>
            </a:pPr>
            <a:endParaRPr lang="ru-RU" sz="3600" dirty="0"/>
          </a:p>
          <a:p>
            <a:pPr marL="0" indent="0" algn="just">
              <a:buNone/>
            </a:pPr>
            <a:r>
              <a:rPr lang="ru-RU" sz="3600" dirty="0" smtClean="0"/>
              <a:t>Игра </a:t>
            </a:r>
            <a:r>
              <a:rPr lang="ru-RU" sz="3600" dirty="0"/>
              <a:t>– свобода личности в воображении, </a:t>
            </a:r>
          </a:p>
          <a:p>
            <a:pPr marL="0" indent="0" algn="just">
              <a:buNone/>
            </a:pPr>
            <a:r>
              <a:rPr lang="ru-RU" sz="3600" dirty="0"/>
              <a:t>«иллюзорная реализация нереализуемых интересов».</a:t>
            </a:r>
          </a:p>
          <a:p>
            <a:pPr marL="0" indent="0" algn="r">
              <a:buNone/>
            </a:pPr>
            <a:r>
              <a:rPr lang="ru-RU" dirty="0"/>
              <a:t>А.Н. Леонтьев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1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Игры по своему значению делятся на: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•	</a:t>
            </a:r>
            <a:r>
              <a:rPr lang="ru-RU" b="1" dirty="0"/>
              <a:t>Дидактические:</a:t>
            </a:r>
            <a:r>
              <a:rPr lang="ru-RU" dirty="0"/>
              <a:t> расширение кругозора, познавательная деятельность; применение ЗУН в практической деятельности; формирование определенных умений и навыков, необходимых в практической деятельности; развитие общеучебных умений и навыков; развитие трудовых навыков.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b="1" dirty="0"/>
              <a:t>Воспитывающие:</a:t>
            </a:r>
            <a:r>
              <a:rPr lang="ru-RU" dirty="0"/>
              <a:t> воспитание самостоятельности, воли; формирование определенных подходов, позиций, нравственных, эстетических и мировоззренческих установок; воспитание сотрудничества, коллективизма, общительности, коммуникативности.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b="1" dirty="0"/>
              <a:t>Развивающие: </a:t>
            </a:r>
            <a:r>
              <a:rPr lang="ru-RU" dirty="0"/>
              <a:t>развитие внимания, памяти, речи, мышления, воображения, фантазии, творческих способностей, эмпатии, рефлексии, умений сравнивать, сопоставлять, находить аналогии, оптимальные решения; развитие мотивации учебной деятельности.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b="1" dirty="0"/>
              <a:t>Социализирующие</a:t>
            </a:r>
            <a:r>
              <a:rPr lang="ru-RU" dirty="0"/>
              <a:t>: приобщение к нормам и ценностям общества; адаптация к условиям среды; стрессовый контроль, саморегуляция; обучение общению; психотерапия.</a:t>
            </a:r>
          </a:p>
        </p:txBody>
      </p:sp>
    </p:spTree>
    <p:extLst>
      <p:ext uri="{BB962C8B-B14F-4D97-AF65-F5344CB8AC3E}">
        <p14:creationId xmlns:p14="http://schemas.microsoft.com/office/powerpoint/2010/main" val="29756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b="1" dirty="0" smtClean="0"/>
              <a:t>Мягкая посадка»</a:t>
            </a:r>
          </a:p>
          <a:p>
            <a:pPr marL="0" indent="0" algn="just">
              <a:buNone/>
            </a:pPr>
            <a:r>
              <a:rPr lang="ru-RU" sz="3000" dirty="0" smtClean="0"/>
              <a:t>Например</a:t>
            </a:r>
            <a:r>
              <a:rPr lang="ru-RU" sz="3000" dirty="0"/>
              <a:t>, изучается тема «спряжение глагола». Учитель бросает ученику мяч, называет какой-либо глагол. Ученик ловит мяч, называет спряжение глагола и возвращает мяч учителю. </a:t>
            </a:r>
            <a:endParaRPr lang="ru-RU" sz="30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b="1" dirty="0" smtClean="0"/>
              <a:t>Диктант-молчанка»</a:t>
            </a:r>
          </a:p>
          <a:p>
            <a:pPr marL="0" indent="0" algn="just">
              <a:buNone/>
            </a:pPr>
            <a:r>
              <a:rPr lang="ru-RU" sz="3000" dirty="0"/>
              <a:t>Суть диктанта состоит в следующем: учитель показывает учащимся карточку с изображенной на ней орфограммой, например: пол-…, пол…. Подождав одну-две минуты, пока учащиеся вспомнят соответствующее правило, учитель поочередно показывает набор иллюстраций, а ребята должны записывать слова, обозначающие изображенные на них предметы. </a:t>
            </a:r>
          </a:p>
        </p:txBody>
      </p:sp>
    </p:spTree>
    <p:extLst>
      <p:ext uri="{BB962C8B-B14F-4D97-AF65-F5344CB8AC3E}">
        <p14:creationId xmlns:p14="http://schemas.microsoft.com/office/powerpoint/2010/main" val="36794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88641"/>
            <a:ext cx="8458200" cy="5887146"/>
          </a:xfrm>
        </p:spPr>
        <p:txBody>
          <a:bodyPr/>
          <a:lstStyle/>
          <a:p>
            <a:r>
              <a:rPr lang="ru-RU" dirty="0"/>
              <a:t>«Математический диктант»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Вытянутый квадрат –</a:t>
            </a:r>
            <a:br>
              <a:rPr lang="ru-RU" dirty="0"/>
            </a:br>
            <a:r>
              <a:rPr lang="ru-RU" dirty="0"/>
              <a:t>Равносторонний прямоугольник –</a:t>
            </a:r>
            <a:br>
              <a:rPr lang="ru-RU" dirty="0"/>
            </a:br>
            <a:r>
              <a:rPr lang="ru-RU" dirty="0"/>
              <a:t>Линия, делящая угол пополам –</a:t>
            </a:r>
            <a:br>
              <a:rPr lang="ru-RU" dirty="0"/>
            </a:br>
            <a:r>
              <a:rPr lang="ru-RU" dirty="0"/>
              <a:t>1000 грамм – </a:t>
            </a:r>
            <a:br>
              <a:rPr lang="ru-RU" dirty="0"/>
            </a:br>
            <a:r>
              <a:rPr lang="ru-RU" dirty="0"/>
              <a:t>100 килограмм – </a:t>
            </a:r>
            <a:br>
              <a:rPr lang="ru-RU" dirty="0"/>
            </a:br>
            <a:r>
              <a:rPr lang="ru-RU" dirty="0"/>
              <a:t>1000 килограмм –</a:t>
            </a:r>
            <a:br>
              <a:rPr lang="ru-RU" dirty="0"/>
            </a:br>
            <a:r>
              <a:rPr lang="ru-RU" dirty="0"/>
              <a:t>1000 метров </a:t>
            </a:r>
            <a:r>
              <a:rPr lang="ru-RU" dirty="0" smtClean="0"/>
              <a:t>-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5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dirty="0"/>
              <a:t>Найди пару»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1) Николай </a:t>
            </a:r>
            <a:r>
              <a:rPr lang="ru-RU" b="1" dirty="0">
                <a:solidFill>
                  <a:schemeClr val="tx1"/>
                </a:solidFill>
              </a:rPr>
              <a:t>и не заметил,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надо прилежно учиться.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2) Скучен </a:t>
            </a:r>
            <a:r>
              <a:rPr lang="ru-RU" b="1" dirty="0">
                <a:solidFill>
                  <a:schemeClr val="tx1"/>
                </a:solidFill>
              </a:rPr>
              <a:t>день до вечера,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установилась теплая, солнечная погода.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3) Чтобы </a:t>
            </a:r>
            <a:r>
              <a:rPr lang="ru-RU" b="1" dirty="0">
                <a:solidFill>
                  <a:schemeClr val="tx1"/>
                </a:solidFill>
              </a:rPr>
              <a:t>получить хорошую профессию,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тихо шелестящих под ветром.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4) Которая </a:t>
            </a:r>
            <a:r>
              <a:rPr lang="ru-RU" b="1" dirty="0">
                <a:solidFill>
                  <a:schemeClr val="tx1"/>
                </a:solidFill>
              </a:rPr>
              <a:t>бывает в начале сентябре,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что стало светать.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5) Воздух </a:t>
            </a:r>
            <a:r>
              <a:rPr lang="ru-RU" b="1" dirty="0">
                <a:solidFill>
                  <a:schemeClr val="tx1"/>
                </a:solidFill>
              </a:rPr>
              <a:t>пропитан ароматом трав,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коли делать нечего.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7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«Пригласи на обед»</a:t>
            </a:r>
          </a:p>
          <a:p>
            <a:pPr marL="0" indent="0" algn="just">
              <a:buNone/>
            </a:pPr>
            <a:r>
              <a:rPr lang="ru-RU" dirty="0">
                <a:latin typeface="Times New Roman"/>
                <a:ea typeface="Times New Roman"/>
              </a:rPr>
              <a:t>Задача: озвучить меню обеда, на который вы хотите пригласить своего друга (коллегу, знакомого</a:t>
            </a:r>
            <a:r>
              <a:rPr lang="ru-RU" dirty="0" smtClean="0">
                <a:latin typeface="Times New Roman"/>
                <a:ea typeface="Times New Roman"/>
              </a:rPr>
              <a:t>).</a:t>
            </a:r>
          </a:p>
          <a:p>
            <a:pPr marL="0" indent="0">
              <a:buNone/>
            </a:pPr>
            <a:r>
              <a:rPr lang="ru-RU" b="1" dirty="0" smtClean="0"/>
              <a:t>«</a:t>
            </a:r>
            <a:r>
              <a:rPr lang="ru-RU" b="1" dirty="0"/>
              <a:t>В эфире - новости».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тип заданий предполагает составление текста со словами, представляющими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произношения. </a:t>
            </a:r>
            <a:r>
              <a:rPr lang="ru-RU" dirty="0" smtClean="0">
                <a:latin typeface="Times New Roman"/>
                <a:ea typeface="Times New Roman"/>
              </a:rPr>
              <a:t>Вариантом данного задания может стать </a:t>
            </a:r>
            <a:r>
              <a:rPr lang="ru-RU" b="1" dirty="0" smtClean="0">
                <a:latin typeface="Times New Roman"/>
                <a:ea typeface="Times New Roman"/>
              </a:rPr>
              <a:t>«Конкурс дикторов». </a:t>
            </a:r>
            <a:r>
              <a:rPr lang="ru-RU" dirty="0" smtClean="0">
                <a:latin typeface="Times New Roman"/>
                <a:ea typeface="Times New Roman"/>
              </a:rPr>
              <a:t>Задача участника – прочитать предложенный текст, обращая внимание на выделенные слова.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1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</a:rPr>
              <a:t>Переводчик».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1) Доктор прописал пациенту инъекции.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2) Разъяренная вьюга замела тропинки.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3) Шофер вновь стал внимательно всматриваться во мрак.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4)Караульный спрятался от ливня под кровлей здания.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8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Игра «Эрудит»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1) Сосуд </a:t>
            </a:r>
            <a:r>
              <a:rPr lang="ru-RU" b="1" dirty="0">
                <a:solidFill>
                  <a:schemeClr val="tx1"/>
                </a:solidFill>
              </a:rPr>
              <a:t>особого устройства, предохраняющий помещенный в него продукт от остывания или нагревания.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2) Начальный </a:t>
            </a:r>
            <a:r>
              <a:rPr lang="ru-RU" b="1" dirty="0">
                <a:solidFill>
                  <a:schemeClr val="tx1"/>
                </a:solidFill>
              </a:rPr>
              <a:t>момент спортивного состязания по преодолению какого-либо расстояния на скорость.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3) Городская </a:t>
            </a:r>
            <a:r>
              <a:rPr lang="ru-RU" b="1" dirty="0">
                <a:solidFill>
                  <a:schemeClr val="tx1"/>
                </a:solidFill>
              </a:rPr>
              <a:t>наземная электрическая железная дорога.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4) Красная </a:t>
            </a:r>
            <a:r>
              <a:rPr lang="ru-RU" b="1" dirty="0">
                <a:solidFill>
                  <a:schemeClr val="tx1"/>
                </a:solidFill>
              </a:rPr>
              <a:t>строка, отступ в начале строки.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5) Устройство</a:t>
            </a:r>
            <a:r>
              <a:rPr lang="ru-RU" b="1" dirty="0">
                <a:solidFill>
                  <a:schemeClr val="tx1"/>
                </a:solidFill>
              </a:rPr>
              <a:t>, которое обеспечивает дыхание человека под водой.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6) Дословная </a:t>
            </a:r>
            <a:r>
              <a:rPr lang="ru-RU" b="1" dirty="0">
                <a:solidFill>
                  <a:schemeClr val="tx1"/>
                </a:solidFill>
              </a:rPr>
              <a:t>выдержка из какого-либо текста.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2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512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Презентация PowerPoint</vt:lpstr>
      <vt:lpstr>Презентация PowerPoint</vt:lpstr>
      <vt:lpstr>Игры по своему значению делятся на:</vt:lpstr>
      <vt:lpstr>Презентация PowerPoint</vt:lpstr>
      <vt:lpstr>«Математический диктант»  Вытянутый квадрат – Равносторонний прямоугольник – Линия, делящая угол пополам – 1000 грамм –  100 килограмм –  1000 килограмм – 1000 метров - </vt:lpstr>
      <vt:lpstr>«Найди пару»</vt:lpstr>
      <vt:lpstr>Презентация PowerPoint</vt:lpstr>
      <vt:lpstr>«Переводчик».</vt:lpstr>
      <vt:lpstr>Игра «Эрудит»</vt:lpstr>
      <vt:lpstr>Игра «Корректор».</vt:lpstr>
      <vt:lpstr>Найдите лишнее слово. </vt:lpstr>
      <vt:lpstr>«Задачи» </vt:lpstr>
      <vt:lpstr>«Пожелания»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«Математический диктант»  Вытянутый квадрат – Равносторонний прямоугольник – Линия, делящая угол пополам – 1000 грамм –  100 килограмм –  1000 килограмм – 1000 метров -</dc:title>
  <dc:creator>User</dc:creator>
  <cp:lastModifiedBy>User</cp:lastModifiedBy>
  <cp:revision>9</cp:revision>
  <dcterms:created xsi:type="dcterms:W3CDTF">2015-05-19T08:36:41Z</dcterms:created>
  <dcterms:modified xsi:type="dcterms:W3CDTF">2018-03-01T06:46:50Z</dcterms:modified>
</cp:coreProperties>
</file>